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3"/>
  </p:notesMasterIdLst>
  <p:sldIdLst>
    <p:sldId id="256" r:id="rId2"/>
  </p:sldIdLst>
  <p:sldSz cx="6858000" cy="9144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1242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42292362-3008-48C2-9759-D94341525A2E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27238" y="749300"/>
            <a:ext cx="2811462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325B670B-8650-45A0-B945-61CF113AE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771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B670B-8650-45A0-B945-61CF113AEEF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70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6743700" y="4064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6858000" cy="3352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028700" y="3759200"/>
            <a:ext cx="4800600" cy="23368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116586" y="3226816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타원 12"/>
          <p:cNvSpPr/>
          <p:nvPr/>
        </p:nvSpPr>
        <p:spPr>
          <a:xfrm>
            <a:off x="3200400" y="2820416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3271266" y="2946400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3257550" y="2932601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14350" y="508000"/>
            <a:ext cx="5829300" cy="23368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71266" y="1368497"/>
            <a:ext cx="342900" cy="588433"/>
          </a:xfrm>
        </p:spPr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226314" y="2036064"/>
            <a:ext cx="6377940" cy="6096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6743700" y="2540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114300" y="3048000"/>
            <a:ext cx="6624828" cy="406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16586" y="189803"/>
            <a:ext cx="6624828" cy="28529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26319" y="3657601"/>
            <a:ext cx="4860131" cy="2230967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14300" y="325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3200400" y="2820416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3271266" y="2946400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57550" y="2932601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711200"/>
            <a:ext cx="5829300" cy="2032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6314" y="304800"/>
            <a:ext cx="6400800" cy="1011936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343400" y="8546592"/>
            <a:ext cx="2283714" cy="487680"/>
          </a:xfrm>
        </p:spPr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 flipV="1">
            <a:off x="3422310" y="2100870"/>
            <a:ext cx="6691" cy="6426076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226314" y="1828800"/>
            <a:ext cx="3028950" cy="6242304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half" idx="2"/>
          </p:nvPr>
        </p:nvSpPr>
        <p:spPr>
          <a:xfrm>
            <a:off x="3600450" y="1828800"/>
            <a:ext cx="3028950" cy="6242304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 flipV="1">
            <a:off x="3429000" y="2933700"/>
            <a:ext cx="0" cy="5583936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white">
          <a:xfrm>
            <a:off x="0" y="0"/>
            <a:ext cx="6858000" cy="1930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114300" y="1828800"/>
            <a:ext cx="6624828" cy="1219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09442" y="8522208"/>
            <a:ext cx="6624828" cy="41452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6314" y="2032000"/>
            <a:ext cx="3030141" cy="977299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3593498" y="2032000"/>
            <a:ext cx="3031331" cy="97536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28600" y="8546592"/>
            <a:ext cx="2686050" cy="48768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14300" y="170688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내용 개체 틀 23"/>
          <p:cNvSpPr>
            <a:spLocks noGrp="1"/>
          </p:cNvSpPr>
          <p:nvPr>
            <p:ph sz="quarter" idx="2"/>
          </p:nvPr>
        </p:nvSpPr>
        <p:spPr>
          <a:xfrm>
            <a:off x="226314" y="3295178"/>
            <a:ext cx="3031236" cy="5091205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내용 개체 틀 25"/>
          <p:cNvSpPr>
            <a:spLocks noGrp="1"/>
          </p:cNvSpPr>
          <p:nvPr>
            <p:ph sz="quarter" idx="4"/>
          </p:nvPr>
        </p:nvSpPr>
        <p:spPr>
          <a:xfrm>
            <a:off x="3600450" y="3295177"/>
            <a:ext cx="3028950" cy="5096256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5" name="타원 24"/>
          <p:cNvSpPr/>
          <p:nvPr/>
        </p:nvSpPr>
        <p:spPr>
          <a:xfrm>
            <a:off x="3200400" y="1274715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타원 26"/>
          <p:cNvSpPr/>
          <p:nvPr/>
        </p:nvSpPr>
        <p:spPr>
          <a:xfrm>
            <a:off x="3271266" y="1400699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3257550" y="1389889"/>
            <a:ext cx="342900" cy="588433"/>
          </a:xfrm>
        </p:spPr>
        <p:txBody>
          <a:bodyPr/>
          <a:lstStyle>
            <a:lvl1pPr algn="ctr">
              <a:defRPr/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257550" y="1381361"/>
            <a:ext cx="342900" cy="588433"/>
          </a:xfrm>
        </p:spPr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0" y="0"/>
            <a:ext cx="6858000" cy="2072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114300" y="211328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200400" y="8432800"/>
            <a:ext cx="457200" cy="58843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14300" y="203200"/>
            <a:ext cx="6624828" cy="4064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6858000" cy="15849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114300" y="812800"/>
            <a:ext cx="2057400" cy="7823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50" y="1219200"/>
            <a:ext cx="1771650" cy="13208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285750" y="2641601"/>
            <a:ext cx="1771650" cy="5526617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114300" y="71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내용 개체 틀 19"/>
          <p:cNvSpPr>
            <a:spLocks noGrp="1"/>
          </p:cNvSpPr>
          <p:nvPr>
            <p:ph sz="quarter" idx="1"/>
          </p:nvPr>
        </p:nvSpPr>
        <p:spPr>
          <a:xfrm>
            <a:off x="2343150" y="914400"/>
            <a:ext cx="4229100" cy="7213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971550" y="304800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1042416" y="430784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28700" y="416985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26314" y="8547797"/>
            <a:ext cx="2537460" cy="48768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선 연결선 20"/>
          <p:cNvSpPr>
            <a:spLocks noChangeShapeType="1"/>
          </p:cNvSpPr>
          <p:nvPr/>
        </p:nvSpPr>
        <p:spPr bwMode="auto">
          <a:xfrm>
            <a:off x="114300" y="71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114300" y="203200"/>
            <a:ext cx="6624828" cy="40233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14300" y="812800"/>
            <a:ext cx="2057400" cy="7823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타원 11"/>
          <p:cNvSpPr/>
          <p:nvPr/>
        </p:nvSpPr>
        <p:spPr>
          <a:xfrm>
            <a:off x="971550" y="304800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1042416" y="430784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28700" y="416985"/>
            <a:ext cx="342900" cy="588433"/>
          </a:xfrm>
        </p:spPr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50281" y="6705600"/>
            <a:ext cx="4400550" cy="16256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50281" y="812800"/>
            <a:ext cx="4400550" cy="56896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85750" y="1320800"/>
            <a:ext cx="1828800" cy="70104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341114" y="8539979"/>
            <a:ext cx="2283714" cy="487680"/>
          </a:xfrm>
        </p:spPr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26314" y="8547797"/>
            <a:ext cx="2688336" cy="48768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5257800" y="0"/>
            <a:ext cx="16002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6858000" cy="2072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 rot="5400000">
            <a:off x="1194816" y="4370832"/>
            <a:ext cx="832713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5129784" y="3901017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5200650" y="4027001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186934" y="4013202"/>
            <a:ext cx="342900" cy="588433"/>
          </a:xfrm>
        </p:spPr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28600" y="406400"/>
            <a:ext cx="4914900" cy="7761821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543550" y="406402"/>
            <a:ext cx="1085850" cy="780203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1"/>
            <a:ext cx="6858000" cy="18578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343400" y="8539979"/>
            <a:ext cx="2283714" cy="48768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7E89DB3-3AC9-4A51-904D-C2B52AC4A6CA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28600" y="8547797"/>
            <a:ext cx="2686050" cy="48768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14300" y="1702324"/>
            <a:ext cx="662482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3200400" y="1274715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3271266" y="1400699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3257550" y="1386900"/>
            <a:ext cx="342900" cy="58843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226314" y="304800"/>
            <a:ext cx="6400800" cy="1011936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226314" y="2032000"/>
            <a:ext cx="6400800" cy="613257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latinLnBrk="1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1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1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8980" y="3614468"/>
            <a:ext cx="6381804" cy="4917972"/>
          </a:xfrm>
        </p:spPr>
        <p:txBody>
          <a:bodyPr>
            <a:normAutofit/>
          </a:bodyPr>
          <a:lstStyle/>
          <a:p>
            <a:pPr algn="l"/>
            <a:r>
              <a:rPr lang="en-US" altLang="ko-KR" sz="1200" spc="0" dirty="0" smtClean="0"/>
              <a:t>1) </a:t>
            </a:r>
            <a:r>
              <a:rPr lang="ko-KR" altLang="en-US" sz="1200" spc="0" dirty="0" smtClean="0"/>
              <a:t>입주대상  </a:t>
            </a:r>
            <a:r>
              <a:rPr lang="en-US" altLang="ko-KR" sz="1200" spc="0" dirty="0"/>
              <a:t>:</a:t>
            </a:r>
            <a:r>
              <a:rPr lang="en-US" altLang="ko-KR" sz="1200" spc="0" dirty="0" smtClean="0"/>
              <a:t>  </a:t>
            </a:r>
            <a:r>
              <a:rPr lang="ko-KR" altLang="en-US" sz="1200" spc="0" dirty="0" err="1" smtClean="0"/>
              <a:t>한부모가족지원법상</a:t>
            </a:r>
            <a:r>
              <a:rPr lang="ko-KR" altLang="en-US" sz="1200" spc="0" dirty="0" smtClean="0"/>
              <a:t>  저소득  무주택  </a:t>
            </a:r>
            <a:r>
              <a:rPr lang="ko-KR" altLang="en-US" sz="1200" spc="0" dirty="0" err="1" smtClean="0"/>
              <a:t>한부모가족</a:t>
            </a:r>
            <a:r>
              <a:rPr lang="ko-KR" altLang="en-US" sz="1200" spc="0" dirty="0" smtClean="0"/>
              <a:t> </a:t>
            </a:r>
            <a:endParaRPr lang="en-US" altLang="ko-KR" sz="1200" spc="0" dirty="0" smtClean="0"/>
          </a:p>
          <a:p>
            <a:pPr algn="l"/>
            <a:r>
              <a:rPr lang="en-US" altLang="ko-KR" sz="1200" spc="0" dirty="0" smtClean="0"/>
              <a:t>2) </a:t>
            </a:r>
            <a:r>
              <a:rPr lang="ko-KR" altLang="en-US" sz="1200" spc="0" dirty="0" smtClean="0"/>
              <a:t>입주요건 </a:t>
            </a:r>
            <a:r>
              <a:rPr lang="en-US" altLang="ko-KR" sz="1200" spc="0" dirty="0" smtClean="0"/>
              <a:t>:  </a:t>
            </a:r>
            <a:r>
              <a:rPr lang="ko-KR" altLang="en-US" sz="1200" spc="0" dirty="0" smtClean="0"/>
              <a:t>현재  직업이  있거나  학업을  수행하는  등  자립  의지가  확고한 자</a:t>
            </a:r>
            <a:endParaRPr lang="en-US" altLang="ko-KR" sz="1200" spc="0" dirty="0" smtClean="0"/>
          </a:p>
          <a:p>
            <a:pPr algn="l"/>
            <a:r>
              <a:rPr lang="en-US" altLang="ko-KR" sz="1200" spc="0"/>
              <a:t> </a:t>
            </a:r>
            <a:r>
              <a:rPr lang="en-US" altLang="ko-KR" sz="1200" spc="0" smtClean="0"/>
              <a:t>                         </a:t>
            </a:r>
            <a:r>
              <a:rPr lang="ko-KR" altLang="en-US" sz="1200" spc="0" smtClean="0"/>
              <a:t>자립 </a:t>
            </a:r>
            <a:r>
              <a:rPr lang="ko-KR" altLang="en-US" sz="1200" spc="0" dirty="0" smtClean="0"/>
              <a:t>의지가  뚜렷하나  주거비용 및 자녀 양육의 어려움을  겪고 있는 자</a:t>
            </a:r>
            <a:endParaRPr lang="en-US" altLang="ko-KR" sz="1200" spc="0" dirty="0" smtClean="0"/>
          </a:p>
          <a:p>
            <a:pPr algn="l"/>
            <a:r>
              <a:rPr lang="en-US" altLang="ko-KR" sz="1200" spc="0" dirty="0" smtClean="0"/>
              <a:t>3) </a:t>
            </a:r>
            <a:r>
              <a:rPr lang="ko-KR" altLang="en-US" sz="1200" spc="0" dirty="0" err="1" smtClean="0"/>
              <a:t>모집가정수</a:t>
            </a:r>
            <a:r>
              <a:rPr lang="ko-KR" altLang="en-US" sz="1200" spc="0" dirty="0" smtClean="0"/>
              <a:t> </a:t>
            </a:r>
            <a:r>
              <a:rPr lang="en-US" altLang="ko-KR" sz="1200" spc="0" dirty="0" smtClean="0"/>
              <a:t>: 4</a:t>
            </a:r>
            <a:r>
              <a:rPr lang="ko-KR" altLang="en-US" sz="1200" spc="0" dirty="0" smtClean="0"/>
              <a:t>가구 </a:t>
            </a:r>
            <a:r>
              <a:rPr lang="en-US" altLang="ko-KR" sz="1200" spc="0" dirty="0" smtClean="0"/>
              <a:t>(</a:t>
            </a:r>
            <a:r>
              <a:rPr lang="ko-KR" altLang="en-US" sz="1200" spc="0" dirty="0" smtClean="0"/>
              <a:t>수원시 장안구 </a:t>
            </a:r>
            <a:r>
              <a:rPr lang="ko-KR" altLang="en-US" sz="1200" spc="0" dirty="0" err="1" smtClean="0"/>
              <a:t>영화동</a:t>
            </a:r>
            <a:r>
              <a:rPr lang="ko-KR" altLang="en-US" sz="1200" spc="0" dirty="0" smtClean="0"/>
              <a:t> 소재 </a:t>
            </a:r>
            <a:r>
              <a:rPr lang="en-US" altLang="ko-KR" sz="1200" spc="0" dirty="0" smtClean="0"/>
              <a:t>/</a:t>
            </a:r>
            <a:r>
              <a:rPr lang="ko-KR" altLang="en-US" sz="1200" spc="0" dirty="0" smtClean="0"/>
              <a:t>집 </a:t>
            </a:r>
            <a:r>
              <a:rPr lang="en-US" altLang="ko-KR" sz="1200" spc="0" dirty="0" smtClean="0"/>
              <a:t>1</a:t>
            </a:r>
            <a:r>
              <a:rPr lang="ko-KR" altLang="en-US" sz="1200" spc="0" dirty="0" smtClean="0"/>
              <a:t>호당 </a:t>
            </a:r>
            <a:r>
              <a:rPr lang="en-US" altLang="ko-KR" sz="1200" spc="0" dirty="0" smtClean="0"/>
              <a:t>1</a:t>
            </a:r>
            <a:r>
              <a:rPr lang="ko-KR" altLang="en-US" sz="1200" spc="0" dirty="0" smtClean="0"/>
              <a:t>가구 거주</a:t>
            </a:r>
            <a:r>
              <a:rPr lang="en-US" altLang="ko-KR" sz="1200" spc="0" dirty="0" smtClean="0"/>
              <a:t>)</a:t>
            </a:r>
          </a:p>
          <a:p>
            <a:pPr algn="l"/>
            <a:r>
              <a:rPr lang="en-US" altLang="ko-KR" sz="1200" spc="0" dirty="0"/>
              <a:t>4</a:t>
            </a:r>
            <a:r>
              <a:rPr lang="en-US" altLang="ko-KR" sz="1200" spc="0" dirty="0" smtClean="0"/>
              <a:t>) </a:t>
            </a:r>
            <a:r>
              <a:rPr lang="ko-KR" altLang="en-US" sz="1200" spc="0" dirty="0" smtClean="0"/>
              <a:t>입주시기</a:t>
            </a:r>
            <a:r>
              <a:rPr lang="en-US" altLang="ko-KR" sz="1200" spc="0" dirty="0" smtClean="0"/>
              <a:t>: 2019</a:t>
            </a:r>
            <a:r>
              <a:rPr lang="ko-KR" altLang="en-US" sz="1200" spc="0" dirty="0" smtClean="0"/>
              <a:t>년 </a:t>
            </a:r>
            <a:r>
              <a:rPr lang="en-US" altLang="ko-KR" sz="1200" spc="0" dirty="0" smtClean="0"/>
              <a:t>3</a:t>
            </a:r>
            <a:r>
              <a:rPr lang="ko-KR" altLang="en-US" sz="1200" spc="0" dirty="0" smtClean="0"/>
              <a:t>월부터 상시</a:t>
            </a:r>
            <a:endParaRPr lang="en-US" altLang="ko-KR" sz="1200" spc="0" dirty="0" smtClean="0"/>
          </a:p>
          <a:p>
            <a:pPr algn="l"/>
            <a:r>
              <a:rPr lang="en-US" altLang="ko-KR" sz="1200" spc="0" dirty="0" smtClean="0"/>
              <a:t>5) </a:t>
            </a:r>
            <a:r>
              <a:rPr lang="ko-KR" altLang="en-US" sz="1200" spc="0" dirty="0" smtClean="0"/>
              <a:t>입주기간</a:t>
            </a:r>
            <a:r>
              <a:rPr lang="en-US" altLang="ko-KR" sz="1200" spc="0" dirty="0" smtClean="0"/>
              <a:t>:  2</a:t>
            </a:r>
            <a:r>
              <a:rPr lang="ko-KR" altLang="en-US" sz="1200" spc="0" dirty="0" smtClean="0"/>
              <a:t>년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최장 </a:t>
            </a:r>
            <a:r>
              <a:rPr lang="en-US" altLang="ko-KR" sz="1200" spc="0" dirty="0" smtClean="0"/>
              <a:t>6</a:t>
            </a:r>
            <a:r>
              <a:rPr lang="ko-KR" altLang="en-US" sz="1200" spc="0" dirty="0" smtClean="0"/>
              <a:t>년 </a:t>
            </a:r>
            <a:r>
              <a:rPr lang="en-US" altLang="ko-KR" sz="1200" spc="0" dirty="0" smtClean="0"/>
              <a:t>(2</a:t>
            </a:r>
            <a:r>
              <a:rPr lang="ko-KR" altLang="en-US" sz="1200" spc="0" dirty="0" smtClean="0"/>
              <a:t>년 후 </a:t>
            </a:r>
            <a:r>
              <a:rPr lang="ko-KR" altLang="en-US" sz="1200" spc="0" dirty="0" err="1" smtClean="0"/>
              <a:t>재면접</a:t>
            </a:r>
            <a:r>
              <a:rPr lang="ko-KR" altLang="en-US" sz="1200" spc="0" dirty="0" smtClean="0"/>
              <a:t> 심사</a:t>
            </a:r>
            <a:r>
              <a:rPr lang="en-US" altLang="ko-KR" sz="1200" spc="0" dirty="0" smtClean="0"/>
              <a:t>)</a:t>
            </a:r>
          </a:p>
          <a:p>
            <a:pPr algn="l"/>
            <a:r>
              <a:rPr lang="en-US" altLang="ko-KR" sz="1200" spc="0" dirty="0" smtClean="0"/>
              <a:t>6) </a:t>
            </a:r>
            <a:r>
              <a:rPr lang="ko-KR" altLang="en-US" sz="1200" spc="0" dirty="0" smtClean="0"/>
              <a:t>입주 보증금 </a:t>
            </a:r>
            <a:r>
              <a:rPr lang="en-US" altLang="ko-KR" sz="1200" spc="0" dirty="0" smtClean="0"/>
              <a:t>: 40</a:t>
            </a:r>
            <a:r>
              <a:rPr lang="ko-KR" altLang="en-US" sz="1200" spc="0" dirty="0" smtClean="0"/>
              <a:t>만원</a:t>
            </a:r>
            <a:r>
              <a:rPr lang="en-US" altLang="ko-KR" sz="1200" spc="0" dirty="0" smtClean="0"/>
              <a:t>(</a:t>
            </a:r>
            <a:r>
              <a:rPr lang="ko-KR" altLang="en-US" sz="1200" spc="0" dirty="0" smtClean="0"/>
              <a:t>퇴거 시 반환</a:t>
            </a:r>
            <a:r>
              <a:rPr lang="en-US" altLang="ko-KR" sz="1200" spc="0" dirty="0" smtClean="0"/>
              <a:t>)</a:t>
            </a:r>
          </a:p>
          <a:p>
            <a:pPr algn="l"/>
            <a:r>
              <a:rPr lang="en-US" altLang="ko-KR" sz="1200" spc="0" dirty="0" smtClean="0"/>
              <a:t>7) </a:t>
            </a:r>
            <a:r>
              <a:rPr lang="ko-KR" altLang="en-US" sz="1200" spc="0" dirty="0" smtClean="0"/>
              <a:t>월 임대료 </a:t>
            </a:r>
            <a:r>
              <a:rPr lang="en-US" altLang="ko-KR" sz="1200" spc="0" dirty="0" smtClean="0"/>
              <a:t>(</a:t>
            </a:r>
            <a:r>
              <a:rPr lang="ko-KR" altLang="en-US" sz="1200" spc="0" dirty="0" smtClean="0"/>
              <a:t>약</a:t>
            </a:r>
            <a:r>
              <a:rPr lang="en-US" altLang="ko-KR" sz="1200" spc="0" dirty="0" smtClean="0"/>
              <a:t>10</a:t>
            </a:r>
            <a:r>
              <a:rPr lang="ko-KR" altLang="en-US" sz="1200" spc="0" dirty="0" smtClean="0"/>
              <a:t>만원</a:t>
            </a:r>
            <a:r>
              <a:rPr lang="en-US" altLang="ko-KR" sz="1200" spc="0" dirty="0" smtClean="0"/>
              <a:t>), </a:t>
            </a:r>
            <a:r>
              <a:rPr lang="ko-KR" altLang="en-US" sz="1200" spc="0" dirty="0" smtClean="0"/>
              <a:t>관리 및 각종 공과금 입주자 부담</a:t>
            </a:r>
            <a:r>
              <a:rPr lang="en-US" altLang="ko-KR" sz="1200" spc="0" dirty="0" smtClean="0"/>
              <a:t> </a:t>
            </a:r>
          </a:p>
          <a:p>
            <a:pPr algn="l"/>
            <a:r>
              <a:rPr lang="en-US" altLang="ko-KR" sz="1200" spc="0" dirty="0" smtClean="0"/>
              <a:t>8) </a:t>
            </a:r>
            <a:r>
              <a:rPr lang="ko-KR" altLang="en-US" sz="1200" spc="0" dirty="0" smtClean="0"/>
              <a:t>입주혜택</a:t>
            </a:r>
            <a:r>
              <a:rPr lang="en-US" altLang="ko-KR" sz="1200" spc="0" dirty="0" smtClean="0"/>
              <a:t>: </a:t>
            </a:r>
            <a:r>
              <a:rPr lang="ko-KR" altLang="en-US" sz="1200" spc="0" dirty="0" smtClean="0"/>
              <a:t>월</a:t>
            </a:r>
            <a:r>
              <a:rPr lang="en-US" altLang="ko-KR" sz="1200" spc="0" dirty="0" smtClean="0"/>
              <a:t>1</a:t>
            </a:r>
            <a:r>
              <a:rPr lang="ko-KR" altLang="en-US" sz="1200" spc="0" dirty="0" smtClean="0"/>
              <a:t>회 가정방문상담 및 자립지원</a:t>
            </a:r>
            <a:r>
              <a:rPr lang="en-US" altLang="ko-KR" sz="1200" spc="0" dirty="0" smtClean="0"/>
              <a:t>,  </a:t>
            </a:r>
            <a:r>
              <a:rPr lang="ko-KR" altLang="en-US" sz="1200" spc="0" dirty="0" smtClean="0"/>
              <a:t>후원물품 지급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자조모임 운영 등</a:t>
            </a:r>
            <a:endParaRPr lang="en-US" altLang="ko-KR" sz="1200" spc="0" dirty="0" smtClean="0"/>
          </a:p>
          <a:p>
            <a:pPr algn="l"/>
            <a:endParaRPr lang="en-US" altLang="ko-KR" sz="1200" spc="0" dirty="0"/>
          </a:p>
          <a:p>
            <a:pPr algn="l"/>
            <a:endParaRPr lang="en-US" altLang="ko-KR" sz="1200" spc="0" dirty="0" smtClean="0"/>
          </a:p>
          <a:p>
            <a:pPr algn="l"/>
            <a:r>
              <a:rPr lang="en-US" altLang="ko-KR" sz="1200" spc="0" dirty="0" smtClean="0"/>
              <a:t>                                </a:t>
            </a:r>
          </a:p>
          <a:p>
            <a:pPr algn="l"/>
            <a:endParaRPr lang="en-US" altLang="ko-KR" sz="1200" spc="0" dirty="0"/>
          </a:p>
          <a:p>
            <a:pPr algn="l"/>
            <a:endParaRPr lang="en-US" altLang="ko-KR" sz="1200" spc="0" dirty="0" smtClean="0"/>
          </a:p>
          <a:p>
            <a:pPr algn="l"/>
            <a:endParaRPr lang="en-US" altLang="ko-KR" sz="1200" spc="0" dirty="0"/>
          </a:p>
          <a:p>
            <a:pPr algn="l"/>
            <a:endParaRPr lang="en-US" altLang="ko-KR" sz="1200" spc="0" dirty="0" smtClean="0"/>
          </a:p>
          <a:p>
            <a:pPr algn="l"/>
            <a:endParaRPr lang="en-US" altLang="ko-KR" sz="1200" spc="0" dirty="0"/>
          </a:p>
          <a:p>
            <a:pPr algn="l"/>
            <a:r>
              <a:rPr lang="ko-KR" altLang="en-US" sz="1200" dirty="0" smtClean="0"/>
              <a:t>◉</a:t>
            </a:r>
            <a:r>
              <a:rPr lang="ko-KR" altLang="en-US" sz="1200" spc="0" dirty="0" smtClean="0"/>
              <a:t>주민등록등본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err="1" smtClean="0"/>
              <a:t>한부모가족증명서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혼인관계증명서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가족관계증명서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건강보험료 납부확인서</a:t>
            </a:r>
            <a:endParaRPr lang="en-US" altLang="ko-KR" sz="1200" spc="0" dirty="0" smtClean="0"/>
          </a:p>
          <a:p>
            <a:pPr algn="l"/>
            <a:r>
              <a:rPr lang="en-US" altLang="ko-KR" sz="1200" spc="0" dirty="0"/>
              <a:t> </a:t>
            </a:r>
            <a:r>
              <a:rPr lang="en-US" altLang="ko-KR" sz="1200" spc="0" dirty="0" smtClean="0"/>
              <a:t>                              </a:t>
            </a:r>
          </a:p>
          <a:p>
            <a:pPr algn="l"/>
            <a:r>
              <a:rPr lang="en-US" altLang="ko-KR" sz="1000" spc="0" dirty="0"/>
              <a:t> </a:t>
            </a:r>
            <a:r>
              <a:rPr lang="en-US" altLang="ko-KR" sz="1000" spc="0" dirty="0" smtClean="0"/>
              <a:t>                                 </a:t>
            </a:r>
          </a:p>
          <a:p>
            <a:pPr algn="l"/>
            <a:r>
              <a:rPr lang="en-US" altLang="ko-KR" sz="1200" spc="0" dirty="0"/>
              <a:t> </a:t>
            </a:r>
            <a:r>
              <a:rPr lang="en-US" altLang="ko-KR" sz="1200" spc="0" dirty="0" smtClean="0"/>
              <a:t>                                    </a:t>
            </a:r>
            <a:r>
              <a:rPr lang="ko-KR" altLang="en-US" sz="1200" spc="0" dirty="0" smtClean="0"/>
              <a:t>연락처</a:t>
            </a:r>
            <a:r>
              <a:rPr lang="en-US" altLang="ko-KR" sz="1200" spc="0" dirty="0" smtClean="0"/>
              <a:t>:  </a:t>
            </a:r>
            <a:r>
              <a:rPr lang="ko-KR" altLang="en-US" sz="1200" spc="0" dirty="0" err="1" smtClean="0"/>
              <a:t>고운뜰</a:t>
            </a:r>
            <a:r>
              <a:rPr lang="ko-KR" altLang="en-US" sz="1200" spc="0" dirty="0" smtClean="0"/>
              <a:t> 주거지원   </a:t>
            </a:r>
            <a:r>
              <a:rPr lang="en-US" altLang="ko-KR" sz="1200" spc="0" dirty="0" smtClean="0"/>
              <a:t>031-216-9004/031-216-9081</a:t>
            </a:r>
          </a:p>
          <a:p>
            <a:pPr algn="l"/>
            <a:r>
              <a:rPr lang="en-US" altLang="ko-KR" sz="1200" spc="0" dirty="0" smtClean="0"/>
              <a:t>                                     </a:t>
            </a:r>
            <a:r>
              <a:rPr lang="ko-KR" altLang="en-US" sz="1200" spc="0" dirty="0" smtClean="0"/>
              <a:t>주    소</a:t>
            </a:r>
            <a:r>
              <a:rPr lang="en-US" altLang="ko-KR" sz="1200" spc="0" dirty="0" smtClean="0"/>
              <a:t>:  </a:t>
            </a:r>
            <a:r>
              <a:rPr lang="ko-KR" altLang="en-US" sz="1200" spc="0" dirty="0" smtClean="0"/>
              <a:t>경기도 수원시 팔달구 경수대로 </a:t>
            </a:r>
            <a:r>
              <a:rPr lang="en-US" altLang="ko-KR" sz="1200" spc="0" dirty="0" smtClean="0"/>
              <a:t>616</a:t>
            </a:r>
            <a:r>
              <a:rPr lang="ko-KR" altLang="en-US" sz="1200" spc="0" dirty="0" err="1" smtClean="0"/>
              <a:t>번길</a:t>
            </a:r>
            <a:r>
              <a:rPr lang="ko-KR" altLang="en-US" sz="1200" spc="0" dirty="0" smtClean="0"/>
              <a:t>  </a:t>
            </a:r>
            <a:r>
              <a:rPr lang="en-US" altLang="ko-KR" sz="1200" spc="0" dirty="0" smtClean="0"/>
              <a:t>17-3  (</a:t>
            </a:r>
            <a:r>
              <a:rPr lang="ko-KR" altLang="en-US" sz="1200" spc="0" dirty="0" err="1" smtClean="0"/>
              <a:t>우만동</a:t>
            </a:r>
            <a:r>
              <a:rPr lang="en-US" altLang="ko-KR" sz="1200" spc="0" dirty="0" smtClean="0"/>
              <a:t>)</a:t>
            </a:r>
            <a:endParaRPr lang="en-US" altLang="ko-KR" sz="1200" spc="0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04664" y="232098"/>
            <a:ext cx="6192688" cy="1008112"/>
          </a:xfrm>
        </p:spPr>
        <p:txBody>
          <a:bodyPr>
            <a:noAutofit/>
          </a:bodyPr>
          <a:lstStyle/>
          <a:p>
            <a:pPr algn="ctr"/>
            <a:r>
              <a:rPr lang="ko-KR" altLang="en-US" sz="3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고운뜰</a:t>
            </a:r>
            <a:r>
              <a:rPr lang="ko-KR" alt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3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한부모가족</a:t>
            </a:r>
            <a:r>
              <a:rPr lang="ko-KR" alt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주거지원</a:t>
            </a:r>
            <a:r>
              <a:rPr lang="en-US" altLang="ko-KR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altLang="ko-KR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o-KR" alt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대상자 모집</a:t>
            </a:r>
            <a:endParaRPr lang="ko-KR" alt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64" y="899592"/>
            <a:ext cx="2664296" cy="227860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00" y="539552"/>
            <a:ext cx="3191102" cy="2911081"/>
          </a:xfrm>
          <a:prstGeom prst="rect">
            <a:avLst/>
          </a:prstGeom>
        </p:spPr>
      </p:pic>
      <p:sp>
        <p:nvSpPr>
          <p:cNvPr id="12" name="순서도: 대체 처리 11"/>
          <p:cNvSpPr/>
          <p:nvPr/>
        </p:nvSpPr>
        <p:spPr>
          <a:xfrm>
            <a:off x="175635" y="3286799"/>
            <a:ext cx="1143094" cy="327669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입주안내</a:t>
            </a:r>
            <a:endParaRPr lang="ko-KR" altLang="en-US" sz="1600" dirty="0"/>
          </a:p>
        </p:txBody>
      </p:sp>
      <p:sp>
        <p:nvSpPr>
          <p:cNvPr id="13" name="순서도: 대체 처리 12"/>
          <p:cNvSpPr/>
          <p:nvPr/>
        </p:nvSpPr>
        <p:spPr>
          <a:xfrm>
            <a:off x="160817" y="5652120"/>
            <a:ext cx="1143094" cy="327669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신청방법</a:t>
            </a:r>
            <a:endParaRPr lang="ko-KR" altLang="en-US" sz="16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960899"/>
              </p:ext>
            </p:extLst>
          </p:nvPr>
        </p:nvGraphicFramePr>
        <p:xfrm>
          <a:off x="476672" y="6084168"/>
          <a:ext cx="5976664" cy="819849"/>
        </p:xfrm>
        <a:graphic>
          <a:graphicData uri="http://schemas.openxmlformats.org/drawingml/2006/table">
            <a:tbl>
              <a:tblPr/>
              <a:tblGrid>
                <a:gridCol w="806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64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1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6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1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1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472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65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임대주택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전화신청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/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방문 상담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  <a:ea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서류구비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심사위원 면접 상담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  <a:ea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&lt;</a:t>
                      </a:r>
                      <a:r>
                        <a:rPr lang="ko-KR" altLang="en-US" sz="10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면접점수</a:t>
                      </a:r>
                      <a:endParaRPr lang="en-US" altLang="ko-KR" sz="1000" kern="0" spc="-90" dirty="0" smtClean="0">
                        <a:solidFill>
                          <a:srgbClr val="000000"/>
                        </a:solidFill>
                        <a:effectLst/>
                        <a:latin typeface="함초롬바탕"/>
                        <a:ea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60</a:t>
                      </a:r>
                      <a:r>
                        <a:rPr lang="ko-KR" altLang="en-US" sz="10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점 이상</a:t>
                      </a:r>
                      <a:r>
                        <a:rPr lang="en-US" altLang="ko-KR" sz="10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&gt;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대상자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발표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&lt;</a:t>
                      </a:r>
                      <a:r>
                        <a:rPr lang="ko-KR" altLang="en-US" sz="1000" kern="0" spc="-9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고운뜰</a:t>
                      </a:r>
                      <a:r>
                        <a:rPr lang="ko-KR" altLang="en-US" sz="1000" kern="0" spc="-9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및 개별안내</a:t>
                      </a:r>
                      <a:r>
                        <a:rPr lang="en-US" altLang="ko-KR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&gt;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임대주택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선택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&lt;</a:t>
                      </a:r>
                      <a:r>
                        <a:rPr lang="ko-KR" altLang="en-US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입주대상자</a:t>
                      </a:r>
                      <a:r>
                        <a:rPr lang="en-US" altLang="ko-KR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&gt;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임대약정서체결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6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&lt;</a:t>
                      </a:r>
                      <a:r>
                        <a:rPr lang="ko-KR" altLang="en-US" sz="1000" kern="0" spc="-16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고운뜰</a:t>
                      </a:r>
                      <a:r>
                        <a:rPr lang="en-US" altLang="ko-KR" sz="1000" kern="0" spc="-16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&gt;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입 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순서도: 대체 처리 14"/>
          <p:cNvSpPr/>
          <p:nvPr/>
        </p:nvSpPr>
        <p:spPr>
          <a:xfrm>
            <a:off x="160817" y="7049246"/>
            <a:ext cx="1143094" cy="327669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제출서류</a:t>
            </a:r>
            <a:endParaRPr lang="ko-KR" altLang="en-US" sz="1600" dirty="0"/>
          </a:p>
        </p:txBody>
      </p:sp>
      <p:sp>
        <p:nvSpPr>
          <p:cNvPr id="10" name="순서도: 대체 처리 9"/>
          <p:cNvSpPr/>
          <p:nvPr/>
        </p:nvSpPr>
        <p:spPr>
          <a:xfrm>
            <a:off x="160817" y="7868691"/>
            <a:ext cx="1143094" cy="327669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연락</a:t>
            </a:r>
            <a:r>
              <a:rPr lang="ko-KR" altLang="en-US" sz="1600" dirty="0"/>
              <a:t>처</a:t>
            </a:r>
          </a:p>
        </p:txBody>
      </p:sp>
    </p:spTree>
    <p:extLst>
      <p:ext uri="{BB962C8B-B14F-4D97-AF65-F5344CB8AC3E}">
        <p14:creationId xmlns:p14="http://schemas.microsoft.com/office/powerpoint/2010/main" val="70745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중앙">
  <a:themeElements>
    <a:clrScheme name="중앙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중앙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390</TotalTime>
  <Words>205</Words>
  <Application>Microsoft Office PowerPoint</Application>
  <PresentationFormat>화면 슬라이드 쇼(4:3)</PresentationFormat>
  <Paragraphs>48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돋움</vt:lpstr>
      <vt:lpstr>맑은 고딕</vt:lpstr>
      <vt:lpstr>바탕</vt:lpstr>
      <vt:lpstr>함초롬바탕</vt:lpstr>
      <vt:lpstr>Georgia</vt:lpstr>
      <vt:lpstr>Wingdings</vt:lpstr>
      <vt:lpstr>Wingdings 2</vt:lpstr>
      <vt:lpstr>중앙</vt:lpstr>
      <vt:lpstr>고운뜰  한부모가족  주거지원  대상자 모집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user</cp:lastModifiedBy>
  <cp:revision>37</cp:revision>
  <cp:lastPrinted>2019-03-06T07:54:48Z</cp:lastPrinted>
  <dcterms:created xsi:type="dcterms:W3CDTF">2019-03-06T02:52:30Z</dcterms:created>
  <dcterms:modified xsi:type="dcterms:W3CDTF">2019-03-26T06:23:05Z</dcterms:modified>
</cp:coreProperties>
</file>