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59" r:id="rId4"/>
    <p:sldId id="260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6046" userDrawn="1">
          <p15:clr>
            <a:srgbClr val="A4A3A4"/>
          </p15:clr>
        </p15:guide>
        <p15:guide id="4" pos="210" userDrawn="1">
          <p15:clr>
            <a:srgbClr val="A4A3A4"/>
          </p15:clr>
        </p15:guide>
        <p15:guide id="5" pos="41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2A3"/>
    <a:srgbClr val="0000FF"/>
    <a:srgbClr val="FFFFFF"/>
    <a:srgbClr val="007DA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5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800" y="96"/>
      </p:cViewPr>
      <p:guideLst>
        <p:guide orient="horz" pos="3143"/>
        <p:guide pos="2160"/>
        <p:guide orient="horz" pos="6046"/>
        <p:guide pos="210"/>
        <p:guide pos="413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6" y="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1E022-8BEB-4EA6-A619-1389709C24A8}" type="datetimeFigureOut">
              <a:rPr lang="ko-KR" altLang="en-US" smtClean="0"/>
              <a:t>2023-03-14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FF3E5-F18C-4BD6-A00B-AA31F78839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34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CFF3E5-F18C-4BD6-A00B-AA31F788392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842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6B9630D-3E08-4DBB-B155-878B3905A40E}"/>
              </a:ext>
            </a:extLst>
          </p:cNvPr>
          <p:cNvSpPr txBox="1"/>
          <p:nvPr userDrawn="1"/>
        </p:nvSpPr>
        <p:spPr>
          <a:xfrm>
            <a:off x="312420" y="365760"/>
            <a:ext cx="2484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운정자이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시그니처</a:t>
            </a:r>
            <a:endParaRPr kumimoji="0" lang="en-US" altLang="ko-KR" sz="1800" b="1" i="0" u="none" strike="noStrike" kern="1200" cap="none" spc="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srgbClr val="0182A3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기관추천 특별공급 안내문</a:t>
            </a:r>
          </a:p>
        </p:txBody>
      </p:sp>
    </p:spTree>
    <p:extLst>
      <p:ext uri="{BB962C8B-B14F-4D97-AF65-F5344CB8AC3E}">
        <p14:creationId xmlns:p14="http://schemas.microsoft.com/office/powerpoint/2010/main" val="76491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5F964D5F-D406-4F93-B040-1379FDC22D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55" y="0"/>
            <a:ext cx="6842289" cy="99060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5714C1F8-D149-45D1-9068-04316D089478}"/>
              </a:ext>
            </a:extLst>
          </p:cNvPr>
          <p:cNvSpPr/>
          <p:nvPr userDrawn="1"/>
        </p:nvSpPr>
        <p:spPr>
          <a:xfrm>
            <a:off x="167014" y="169102"/>
            <a:ext cx="6523973" cy="956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15859ED6-E654-4067-93A4-49E83575F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61" t="-13940" r="-16961" b="-16962"/>
          <a:stretch/>
        </p:blipFill>
        <p:spPr>
          <a:xfrm>
            <a:off x="5889881" y="0"/>
            <a:ext cx="620458" cy="606464"/>
          </a:xfrm>
          <a:prstGeom prst="rect">
            <a:avLst/>
          </a:prstGeom>
          <a:solidFill>
            <a:srgbClr val="0182A3"/>
          </a:solidFill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5B1805A8-F292-423B-911E-5EF0C848C15A}"/>
              </a:ext>
            </a:extLst>
          </p:cNvPr>
          <p:cNvSpPr/>
          <p:nvPr userDrawn="1"/>
        </p:nvSpPr>
        <p:spPr>
          <a:xfrm>
            <a:off x="292100" y="1050131"/>
            <a:ext cx="6280150" cy="54000"/>
          </a:xfrm>
          <a:prstGeom prst="rect">
            <a:avLst/>
          </a:prstGeom>
          <a:solidFill>
            <a:srgbClr val="007D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00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62DE4C4-E770-47FE-A95B-941EA21E9EC2}"/>
              </a:ext>
            </a:extLst>
          </p:cNvPr>
          <p:cNvSpPr txBox="1"/>
          <p:nvPr/>
        </p:nvSpPr>
        <p:spPr>
          <a:xfrm>
            <a:off x="314324" y="2899582"/>
            <a:ext cx="1364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1. </a:t>
            </a:r>
            <a:r>
              <a:rPr lang="ko-KR" altLang="en-US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공급개요 및 규모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AEC9876-A361-4222-AFBF-7D5092CCC722}"/>
              </a:ext>
            </a:extLst>
          </p:cNvPr>
          <p:cNvSpPr txBox="1"/>
          <p:nvPr/>
        </p:nvSpPr>
        <p:spPr>
          <a:xfrm>
            <a:off x="314324" y="3585117"/>
            <a:ext cx="12394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2. </a:t>
            </a:r>
            <a:r>
              <a:rPr lang="ko-KR" altLang="en-US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분양일정</a:t>
            </a: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예정</a:t>
            </a: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endParaRPr lang="ko-KR" altLang="en-US" sz="12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182A3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623491E-CA9B-4A26-81BA-65CB566113BA}"/>
              </a:ext>
            </a:extLst>
          </p:cNvPr>
          <p:cNvSpPr txBox="1"/>
          <p:nvPr/>
        </p:nvSpPr>
        <p:spPr>
          <a:xfrm>
            <a:off x="314324" y="5163341"/>
            <a:ext cx="2021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3. </a:t>
            </a:r>
            <a:r>
              <a:rPr lang="ko-KR" altLang="en-US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기관추천 특별공급 기본사항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C04D5CCC-8F72-4084-B2C0-85AEC7DCA47D}"/>
              </a:ext>
            </a:extLst>
          </p:cNvPr>
          <p:cNvSpPr/>
          <p:nvPr/>
        </p:nvSpPr>
        <p:spPr>
          <a:xfrm>
            <a:off x="333375" y="1174804"/>
            <a:ext cx="6231966" cy="1658103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3825" lvl="0" indent="-123825" defTabSz="685800" fontAlgn="base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해당기관에서 특별공급 대상자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당첨예정자 및 예비대상자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 선정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통보되었다 하더라도 반드시 해당 특별공급 신청일에 인터넷 청약의 방법으로 한국부동산원 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800" kern="0" spc="-5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청약홈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www.applyhome.co.kr)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에서 청약 신청하여야 합니다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123825" lvl="0" indent="-123825" defTabSz="685800" fontAlgn="base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예비대상자도 해당 신청일에 청약신청을 </a:t>
            </a:r>
            <a:r>
              <a:rPr lang="ko-KR" altLang="en-US" sz="800" kern="0" spc="-5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하셔야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예비대상자의 지위가 될 수 있으며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청약 미 신청 시 포기한 것으로 간주합니다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123825" lvl="0" indent="-123825" defTabSz="685800" fontAlgn="base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사업주체 및 시공사는 선정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통보된 특별공급 대상자에게 특별공급 청약 접수와 관련하여 별도의 개별 안내를 하지 않으며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특별공급 대상자는 청약 신청일에 미접수로 받는 불이익에 대하여 어떠한 이의도 제기할 수 없으니 이점 유의하시기 바랍니다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123825" lvl="0" indent="-123825" defTabSz="685800" fontAlgn="base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부적격자는 해당기관의 추천여부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한국부동산원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800" kern="0" spc="-6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청약홈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(www.applyhome.co.kr) 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인터넷 청약접수 및 동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호수 배정 여부와 무관하게 계약체결이 불가하며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당첨일로부터 최대 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년간 다른 분양주택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분양전환공공임대주택 포함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 입주자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(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민간 사전청약을 포함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 선정이 불가합니다</a:t>
            </a:r>
            <a:r>
              <a:rPr lang="en-US" altLang="ko-KR" sz="800" kern="0" spc="-6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123825" lvl="0" indent="-123825" defTabSz="685800" fontAlgn="base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신청자가 동 안내문의 내용을 미숙지하고 신청하여 받는 불이익에 대하여 사업주체 및 시공사는 일체 책임지지 아니 하므로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해당 기관에서는 특히 신청자격 및 공급대상에서 제외하는 자를 충분히 안내하고 </a:t>
            </a:r>
            <a:r>
              <a:rPr lang="ko-KR" altLang="en-US" sz="800" kern="0" spc="-5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재검증하여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추천해 주시기 바랍니다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123825" lvl="0" indent="-123825" defTabSz="685800" fontAlgn="base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보다 자세한 사항은 입주자모집공고일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[’23.03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月 중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예정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]</a:t>
            </a:r>
            <a:r>
              <a:rPr lang="ko-KR" altLang="en-US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 당사 홈페이지에서 확인하시기 바랍니다</a:t>
            </a:r>
            <a:r>
              <a:rPr lang="en-US" altLang="ko-KR" sz="800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  <a:endParaRPr lang="ko-KR" altLang="en-US" sz="800" kern="0" spc="-5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black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4030ED8-F46A-475F-B076-34B3ACBAD20B}"/>
              </a:ext>
            </a:extLst>
          </p:cNvPr>
          <p:cNvSpPr txBox="1"/>
          <p:nvPr/>
        </p:nvSpPr>
        <p:spPr>
          <a:xfrm>
            <a:off x="382904" y="3127090"/>
            <a:ext cx="3916457" cy="394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6200" indent="-76200">
              <a:spcAft>
                <a:spcPts val="200"/>
              </a:spcAft>
              <a:buFontTx/>
              <a:buChar char="-"/>
            </a:pP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공급 위치 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경기도 파주시 운정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지구 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A19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블록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파주시 </a:t>
            </a:r>
            <a:r>
              <a:rPr lang="ko-KR" altLang="en-US" sz="9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목동동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산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26 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일원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pPr marL="76200" indent="-76200">
              <a:spcAft>
                <a:spcPts val="200"/>
              </a:spcAft>
              <a:buFontTx/>
              <a:buChar char="-"/>
            </a:pP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공급 규모 및 내역 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지하 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층 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~ 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지상 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28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층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13</a:t>
            </a:r>
            <a:r>
              <a:rPr lang="ko-KR" altLang="en-US" sz="9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개동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총 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988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세대 및 부대복리시설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D410C66-A0DF-403E-8FB8-FEF49F58189C}"/>
              </a:ext>
            </a:extLst>
          </p:cNvPr>
          <p:cNvSpPr txBox="1"/>
          <p:nvPr/>
        </p:nvSpPr>
        <p:spPr>
          <a:xfrm>
            <a:off x="314246" y="4625360"/>
            <a:ext cx="5899372" cy="5129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서류접수 기간</a:t>
            </a: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정당계약 체결일 등 공급일정은 추후 입주자 모집공고를 필히 확인하시기 바랍니다</a:t>
            </a: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>
              <a:spcAft>
                <a:spcPts val="200"/>
              </a:spcAft>
            </a:pP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상기 일정은 예정사항으로 사업추진 또는 인</a:t>
            </a: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허가 과정에서 변동될 수 있으니</a:t>
            </a: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추후 입주자모집공고문을 반드시 확인하여 주시기 바랍니다</a:t>
            </a: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>
              <a:spcAft>
                <a:spcPts val="200"/>
              </a:spcAft>
            </a:pP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</a:t>
            </a:r>
            <a:r>
              <a:rPr lang="ko-KR" altLang="en-US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입주자모집공고를 확인하지 않아 발생하는 불이익 등에 대하여 사업주체 및 시공사는 일체 책임을 지지 아니 하오니 유념하시기 바랍니다</a:t>
            </a:r>
            <a:r>
              <a:rPr lang="en-US" altLang="ko-KR" sz="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xmlns="" id="{D208E067-1CBA-4BC9-8E85-321856865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697376"/>
              </p:ext>
            </p:extLst>
          </p:nvPr>
        </p:nvGraphicFramePr>
        <p:xfrm>
          <a:off x="329523" y="3881938"/>
          <a:ext cx="6231967" cy="72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480">
                  <a:extLst>
                    <a:ext uri="{9D8B030D-6E8A-4147-A177-3AD203B41FA5}">
                      <a16:colId xmlns:a16="http://schemas.microsoft.com/office/drawing/2014/main" xmlns="" val="2563435032"/>
                    </a:ext>
                  </a:extLst>
                </a:gridCol>
                <a:gridCol w="2238920">
                  <a:extLst>
                    <a:ext uri="{9D8B030D-6E8A-4147-A177-3AD203B41FA5}">
                      <a16:colId xmlns:a16="http://schemas.microsoft.com/office/drawing/2014/main" xmlns="" val="1214711738"/>
                    </a:ext>
                  </a:extLst>
                </a:gridCol>
                <a:gridCol w="2973567">
                  <a:extLst>
                    <a:ext uri="{9D8B030D-6E8A-4147-A177-3AD203B41FA5}">
                      <a16:colId xmlns:a16="http://schemas.microsoft.com/office/drawing/2014/main" xmlns="" val="7472188"/>
                    </a:ext>
                  </a:extLst>
                </a:gridCol>
              </a:tblGrid>
              <a:tr h="1809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예정 일자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1146160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입주자모집공고</a:t>
                      </a:r>
                      <a:endParaRPr lang="en-US" altLang="ko-KR" sz="9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’23.</a:t>
                      </a:r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en-US" altLang="ko-KR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03.</a:t>
                      </a:r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en-US" altLang="ko-KR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24.(</a:t>
                      </a:r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금</a:t>
                      </a:r>
                      <a:r>
                        <a:rPr lang="en-US" altLang="ko-KR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 </a:t>
                      </a:r>
                      <a:r>
                        <a:rPr lang="en-US" altLang="ko-KR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예정</a:t>
                      </a:r>
                      <a:r>
                        <a:rPr lang="en-US" altLang="ko-KR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]</a:t>
                      </a:r>
                      <a:endParaRPr lang="ko-KR" altLang="en-US" sz="900" b="1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0182A3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당사 홈페이지 </a:t>
                      </a:r>
                      <a:r>
                        <a:rPr lang="en-US" altLang="ko-KR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(www.xi.co.kr/PU3)</a:t>
                      </a:r>
                      <a:endParaRPr lang="ko-KR" altLang="en-US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0733786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특별공급 접수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’23.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04.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03.(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월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) </a:t>
                      </a:r>
                      <a:r>
                        <a:rPr lang="en-US" altLang="ko-KR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예정</a:t>
                      </a:r>
                      <a:r>
                        <a:rPr lang="en-US" altLang="ko-KR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]</a:t>
                      </a:r>
                      <a:endParaRPr kumimoji="0" lang="ko-KR" altLang="en-US" sz="900" b="1" i="0" u="none" strike="noStrike" kern="1200" cap="none" spc="0" normalizeH="0" baseline="0" noProof="0" dirty="0">
                        <a:ln>
                          <a:solidFill>
                            <a:prstClr val="white">
                              <a:lumMod val="75000"/>
                              <a:alpha val="0"/>
                            </a:prstClr>
                          </a:solidFill>
                        </a:ln>
                        <a:solidFill>
                          <a:srgbClr val="0182A3"/>
                        </a:solidFill>
                        <a:effectLst/>
                        <a:uLnTx/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pc="-70" baseline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한국부동산원 </a:t>
                      </a:r>
                      <a:r>
                        <a:rPr lang="ko-KR" altLang="en-US" sz="800" b="0" spc="-70" baseline="0" dirty="0" err="1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청약홈</a:t>
                      </a:r>
                      <a:r>
                        <a:rPr lang="en-US" altLang="ko-KR" sz="800" b="0" spc="-70" baseline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800" b="0" spc="-70" baseline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en-US" altLang="ko-KR" sz="800" b="0" spc="-70" baseline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www.applyhome.co.kr) </a:t>
                      </a:r>
                      <a:r>
                        <a:rPr lang="ko-KR" altLang="en-US" sz="800" b="0" spc="-70" baseline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인터넷 청약접수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637508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당첨자 발표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’23.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04.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11.(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화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lumMod val="75000"/>
                                <a:alpha val="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) </a:t>
                      </a:r>
                      <a:r>
                        <a:rPr lang="en-US" altLang="ko-KR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[</a:t>
                      </a:r>
                      <a:r>
                        <a:rPr lang="ko-KR" altLang="en-US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예정</a:t>
                      </a:r>
                      <a:r>
                        <a:rPr lang="en-US" altLang="ko-KR" sz="900" b="1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]</a:t>
                      </a:r>
                      <a:endParaRPr kumimoji="0" lang="ko-KR" altLang="en-US" sz="900" b="1" i="0" u="none" strike="noStrike" kern="1200" cap="none" spc="0" normalizeH="0" baseline="0" noProof="0" dirty="0">
                        <a:ln>
                          <a:solidFill>
                            <a:prstClr val="white">
                              <a:lumMod val="75000"/>
                              <a:alpha val="0"/>
                            </a:prstClr>
                          </a:solidFill>
                        </a:ln>
                        <a:solidFill>
                          <a:srgbClr val="0182A3"/>
                        </a:solidFill>
                        <a:effectLst/>
                        <a:uLnTx/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당첨자 및 동</a:t>
                      </a:r>
                      <a:r>
                        <a:rPr lang="en-US" altLang="ko-KR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·</a:t>
                      </a:r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호수 선정</a:t>
                      </a:r>
                      <a:r>
                        <a:rPr lang="en-US" altLang="ko-KR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800" b="0" dirty="0" err="1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청약홈</a:t>
                      </a:r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ko-KR" altLang="en-US" sz="800" b="0" dirty="0" err="1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개별조회</a:t>
                      </a:r>
                      <a:r>
                        <a:rPr lang="en-US" altLang="ko-KR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  <a:endParaRPr lang="ko-KR" altLang="en-US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98054587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xmlns="" id="{229584AB-3354-454D-9BE3-F68C45258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745086"/>
              </p:ext>
            </p:extLst>
          </p:nvPr>
        </p:nvGraphicFramePr>
        <p:xfrm>
          <a:off x="331624" y="5440339"/>
          <a:ext cx="6229865" cy="4170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140">
                  <a:extLst>
                    <a:ext uri="{9D8B030D-6E8A-4147-A177-3AD203B41FA5}">
                      <a16:colId xmlns:a16="http://schemas.microsoft.com/office/drawing/2014/main" xmlns="" val="313619947"/>
                    </a:ext>
                  </a:extLst>
                </a:gridCol>
                <a:gridCol w="5761725">
                  <a:extLst>
                    <a:ext uri="{9D8B030D-6E8A-4147-A177-3AD203B41FA5}">
                      <a16:colId xmlns:a16="http://schemas.microsoft.com/office/drawing/2014/main" xmlns="" val="781764326"/>
                    </a:ext>
                  </a:extLst>
                </a:gridCol>
              </a:tblGrid>
              <a:tr h="2252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구분</a:t>
                      </a:r>
                    </a:p>
                  </a:txBody>
                  <a:tcPr marL="72000" marR="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내용</a:t>
                      </a:r>
                    </a:p>
                  </a:txBody>
                  <a:tcPr marL="72000" marR="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1146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공통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사항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특별공급 주택을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분양받고자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하는 자는 「주택공급에 관한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규칙」제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55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조에 따라 한 차례에 한정하여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1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세대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1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주택의 기준으로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공급이 가능하고 당첨자로 선정된 경우에는 향후 특별공급에 신청할 수 없으며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중복 신청할 경우 전부 무효 처리됨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주택공급에 관한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규칙」제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36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조 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1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 및 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8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호의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2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에 해당하는 경우는 특별공급 횟수 제한 제외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92075" indent="-92075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최초 입주자모집공고일 현재 무주택요건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청약자격요건 및 해당 특별공급별 신청자격을 갖추어야 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72000" marR="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07337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무주택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요건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최초 입주자모집공고일 현재 무주택세대구성원 요건을 갖추어야 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소형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·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저가주택을 소유한 경우 유주택자에 해당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92075" indent="-92075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「주택공급에 관한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규칙」제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2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조 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2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호의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3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및 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4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</a:t>
                      </a:r>
                    </a:p>
                    <a:p>
                      <a:pPr marL="85725" marR="1270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"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무주택세대구성원”이란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세대원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전원이 주택을 소유하고 있지 않은 세대의 구성원을 말하며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"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세대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"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란 다음 각 목의 사람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이하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"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세대원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"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이라 한다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으로 구성된 집단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주택공급신청자가 세대별 주민등록표에 등재되어 있지 않은 경우는 제외한다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을 말한다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가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주택공급신청자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 나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주택공급신청자의 배우자</a:t>
                      </a:r>
                    </a:p>
                    <a:p>
                      <a:pPr marL="182563" indent="-182563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>
                          <a:tab pos="182563" algn="l"/>
                        </a:tabLst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 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주택공급신청자의 직계존속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배우자의 직계존속 포함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이면서 주택공급신청자 또는 주택공급신청자의 배우자와 세대별 주민등록표상에    </a:t>
                      </a: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182563" indent="-182563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>
                          <a:tab pos="182563" algn="l"/>
                        </a:tabLst>
                      </a:pP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함께 등재되어 있는 사람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 라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주택공급신청자의 직계비속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직계비속의 배우자 포함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이면서 주택공급신청자 또는 주택공급신청자의 배우자와 세대별 주민등록표상에 </a:t>
                      </a: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함께 등재되어 있는 사람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 마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주택공급신청자의 배우자의 직계비속이면서 주택공급신청자와 세대별 주민등록표상에 함께 등재되어 있는 사람</a:t>
                      </a: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72000" marR="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5314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청약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자격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요건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075" indent="-92075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최초 입주자모집공고일 현재 청약통장 자격요건을 갖추어야 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92075" indent="-92075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기관추천 특별공급</a:t>
                      </a:r>
                      <a:r>
                        <a:rPr lang="en-US" altLang="ko-KR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국가유공자</a:t>
                      </a:r>
                      <a:r>
                        <a:rPr lang="en-US" altLang="ko-KR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장애인</a:t>
                      </a:r>
                      <a:r>
                        <a:rPr lang="en-US" altLang="ko-KR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철거민 및 도시재생 부지제공자는 제외</a:t>
                      </a:r>
                      <a:r>
                        <a:rPr lang="en-US" altLang="ko-KR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①청약예금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: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해당 주택에 신청 가능한 청약예금에 가입하여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6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개월이 경과하고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청약예금 지역별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면적별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예치금액 이상인 자</a:t>
                      </a:r>
                    </a:p>
                    <a:p>
                      <a:pPr marL="541338" indent="-541338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②청약부금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: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청약부금에 가입하여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6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개월이 경과하고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매월 약정납입일에 납부한 월납입인정금액이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85㎡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이하 주택에 신청 가능한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청약예금 예치금액 이상인 자</a:t>
                      </a: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③ 주택청약종합저축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: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청약종합저축에 가입하여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6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개월이 경과하고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해당 주택에 신청 가능한 청약예금 지역별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면적별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예치금액 이상인 자                  </a:t>
                      </a: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※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각 청약통장으로 신청 가능한 전용면적 이하에 해당되는 주택형에만 청약 가능함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ko-KR" altLang="en-US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72000" marR="0" marT="36000" marB="36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36868392"/>
                  </a:ext>
                </a:extLst>
              </a:tr>
              <a:tr h="104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청약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예치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기준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b="0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금액</a:t>
                      </a:r>
                      <a:endParaRPr lang="en-US" altLang="ko-KR" sz="800" b="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0" indent="0" fontAlgn="base" latinLnBrk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※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가입기간 및 예치금액 인정 등 판단의 기준일은 최초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입주자모집공고일입니다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ko-KR" altLang="en-US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72000" marR="0" marT="36000" marB="3600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7467624"/>
                  </a:ext>
                </a:extLst>
              </a:tr>
            </a:tbl>
          </a:graphicData>
        </a:graphic>
      </p:graphicFrame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739B2742-76AD-4268-B4BE-ABC33E6BD6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711650"/>
              </p:ext>
            </p:extLst>
          </p:nvPr>
        </p:nvGraphicFramePr>
        <p:xfrm>
          <a:off x="915008" y="8642296"/>
          <a:ext cx="5611368" cy="788670"/>
        </p:xfrm>
        <a:graphic>
          <a:graphicData uri="http://schemas.openxmlformats.org/drawingml/2006/table">
            <a:tbl>
              <a:tblPr/>
              <a:tblGrid>
                <a:gridCol w="1402842">
                  <a:extLst>
                    <a:ext uri="{9D8B030D-6E8A-4147-A177-3AD203B41FA5}">
                      <a16:colId xmlns:a16="http://schemas.microsoft.com/office/drawing/2014/main" xmlns="" val="392467912"/>
                    </a:ext>
                  </a:extLst>
                </a:gridCol>
                <a:gridCol w="1402842">
                  <a:extLst>
                    <a:ext uri="{9D8B030D-6E8A-4147-A177-3AD203B41FA5}">
                      <a16:colId xmlns:a16="http://schemas.microsoft.com/office/drawing/2014/main" xmlns="" val="1018104047"/>
                    </a:ext>
                  </a:extLst>
                </a:gridCol>
                <a:gridCol w="1402842">
                  <a:extLst>
                    <a:ext uri="{9D8B030D-6E8A-4147-A177-3AD203B41FA5}">
                      <a16:colId xmlns:a16="http://schemas.microsoft.com/office/drawing/2014/main" xmlns="" val="3156030563"/>
                    </a:ext>
                  </a:extLst>
                </a:gridCol>
                <a:gridCol w="1402842">
                  <a:extLst>
                    <a:ext uri="{9D8B030D-6E8A-4147-A177-3AD203B41FA5}">
                      <a16:colId xmlns:a16="http://schemas.microsoft.com/office/drawing/2014/main" xmlns="" val="1869062474"/>
                    </a:ext>
                  </a:extLst>
                </a:gridCol>
              </a:tblGrid>
              <a:tr h="1359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구분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경기도</a:t>
                      </a:r>
                      <a:r>
                        <a:rPr lang="en-US" altLang="ko-KR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파주시</a:t>
                      </a:r>
                      <a:r>
                        <a:rPr lang="en-US" altLang="ko-KR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서울특별시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인천광역시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5170378"/>
                  </a:ext>
                </a:extLst>
              </a:tr>
              <a:tr h="1359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전용면적 </a:t>
                      </a: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85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㎡ 이하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200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300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250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84563050"/>
                  </a:ext>
                </a:extLst>
              </a:tr>
              <a:tr h="1359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전용면적 </a:t>
                      </a:r>
                      <a:r>
                        <a:rPr lang="en-US" altLang="ko-KR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102</a:t>
                      </a:r>
                      <a:r>
                        <a:rPr lang="ko-KR" altLang="en-US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㎡ 이하</a:t>
                      </a:r>
                      <a:endParaRPr lang="ko-KR" altLang="en-US" sz="1000" kern="0" spc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300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600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400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8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5233349"/>
                  </a:ext>
                </a:extLst>
              </a:tr>
              <a:tr h="1359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전용면적 </a:t>
                      </a:r>
                      <a:r>
                        <a:rPr lang="en-US" altLang="ko-KR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135</a:t>
                      </a:r>
                      <a:r>
                        <a:rPr lang="ko-KR" altLang="en-US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㎡ 이하</a:t>
                      </a:r>
                      <a:endParaRPr lang="ko-KR" altLang="en-US" sz="1000" kern="0" spc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400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1,000</a:t>
                      </a:r>
                      <a:r>
                        <a:rPr lang="ko-KR" altLang="en-US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700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3856613"/>
                  </a:ext>
                </a:extLst>
              </a:tr>
              <a:tr h="1359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모든면적</a:t>
                      </a:r>
                      <a:endParaRPr lang="ko-KR" altLang="en-US" sz="1000" kern="0" spc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500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1,500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1,000</a:t>
                      </a:r>
                      <a:r>
                        <a:rPr lang="ko-KR" altLang="en-US" sz="8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만원</a:t>
                      </a:r>
                      <a:endParaRPr lang="ko-KR" altLang="en-US" sz="100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0103125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D076BA2-757F-41C1-95AA-87CBB2ED105B}"/>
              </a:ext>
            </a:extLst>
          </p:cNvPr>
          <p:cNvSpPr txBox="1"/>
          <p:nvPr/>
        </p:nvSpPr>
        <p:spPr>
          <a:xfrm>
            <a:off x="2650581" y="641985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[1/4]</a:t>
            </a:r>
            <a:endParaRPr kumimoji="0" lang="ko-KR" altLang="en-US" sz="1800" b="1" i="0" u="none" strike="noStrike" kern="1200" cap="none" spc="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26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xmlns="" id="{B8DAEAFA-9B4C-4C9A-814F-1AEB66C0D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500699"/>
              </p:ext>
            </p:extLst>
          </p:nvPr>
        </p:nvGraphicFramePr>
        <p:xfrm>
          <a:off x="333376" y="1504398"/>
          <a:ext cx="6227762" cy="3296202"/>
        </p:xfrm>
        <a:graphic>
          <a:graphicData uri="http://schemas.openxmlformats.org/drawingml/2006/table">
            <a:tbl>
              <a:tblPr/>
              <a:tblGrid>
                <a:gridCol w="6227762">
                  <a:extLst>
                    <a:ext uri="{9D8B030D-6E8A-4147-A177-3AD203B41FA5}">
                      <a16:colId xmlns:a16="http://schemas.microsoft.com/office/drawing/2014/main" xmlns="" val="2094730323"/>
                    </a:ext>
                  </a:extLst>
                </a:gridCol>
              </a:tblGrid>
              <a:tr h="3296202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71450" indent="-80963"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『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주택공급에 관한 규칙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』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에 의거 해당기관에서 특별공급 대상자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당첨예정자 및 예비대상자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로 선정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·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통보된 분</a:t>
                      </a:r>
                      <a:endParaRPr lang="en-US" altLang="ko-KR" sz="800" b="1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rgbClr val="0182A3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marL="90487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- 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당첨예정자 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: 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해당 기관에서 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‘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당첨자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’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로 선정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·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통보한 분으로써 다른 결격사유가 없을 경우 청약 후 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‘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당첨자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’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가 되는 분</a:t>
                      </a:r>
                      <a:endParaRPr lang="en-US" altLang="ko-KR" sz="800" b="1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marL="90487" indent="0"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- 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예비대상자 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: 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해당 기관에서 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‘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예비자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’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로 선정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·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통보한 분으로써 청약하여 특별공급 미달 시 추가로 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‘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당첨자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’ 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또는</a:t>
                      </a:r>
                      <a:r>
                        <a:rPr lang="en-US" altLang="ko-KR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ko-KR" altLang="en-US" sz="800" b="1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특별공급 예비입주자로 선정될 수 있는 분</a:t>
                      </a:r>
                      <a:endParaRPr lang="en-US" altLang="ko-KR" sz="800" b="1" dirty="0">
                        <a:ln>
                          <a:solidFill>
                            <a:schemeClr val="accent1">
                              <a:shade val="50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</a:endParaRPr>
                    </a:p>
                    <a:p>
                      <a:pPr marL="180975" marR="127000" indent="-95250" algn="just" fontAlgn="base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「주택공급에 관한 규칙」 제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36</a:t>
                      </a:r>
                      <a:r>
                        <a:rPr lang="ko-KR" altLang="en-US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조에 의거하여 관계기관의 장이 정하는 우선순위에 따라 공급합니다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180975" marR="127000" indent="-95250" algn="just" fontAlgn="base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기관추천 특별공급의 경우 자격요건을 갖춘 자는 먼저 해당기관에 신청하여야 하며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해당기관에서 선정하여 당사에 통보한 자만 청약 신청 가능하며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해당기관에서 특별공급대상자로 선정되었다 하더라도 반드시 해당 신청일에 인터넷 청약 신청의 방법으로 신청하여야 합니다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 [</a:t>
                      </a:r>
                      <a:r>
                        <a:rPr lang="ko-KR" altLang="en-US" sz="800" b="1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미신청시</a:t>
                      </a:r>
                      <a:r>
                        <a:rPr lang="ko-KR" altLang="en-US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1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당첨자선정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동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·</a:t>
                      </a:r>
                      <a:r>
                        <a:rPr lang="ko-KR" altLang="en-US" sz="800" b="1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호배정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에서 제외되며 </a:t>
                      </a:r>
                      <a:r>
                        <a:rPr lang="ko-KR" altLang="en-US" sz="800" b="1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계약불가</a:t>
                      </a:r>
                      <a:r>
                        <a:rPr lang="en-US" altLang="ko-KR" sz="800" b="1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182A3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] </a:t>
                      </a:r>
                    </a:p>
                    <a:p>
                      <a:pPr marL="180975" marR="127000" lvl="0" indent="-95250" algn="just" defTabSz="6858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기관추천 특별공급의 경우 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『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주택공급에 관한 규칙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』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제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36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조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및 제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4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조제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3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항에 의거하여 수도권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(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파주시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경기도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서울시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인천시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 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거주자에게만 공급 가능하며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, 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이를 위반하여 입주자로 선정되었음이 확인된 경우에는 당첨이후라도 </a:t>
                      </a:r>
                      <a:r>
                        <a:rPr lang="ko-KR" altLang="en-US" sz="800" b="0" dirty="0" err="1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부적격처리하고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 부적격 당첨자로 관리됩니다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. (10</a:t>
                      </a:r>
                      <a:r>
                        <a:rPr lang="ko-KR" altLang="en-US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년 이상 장기복무군인 제외</a:t>
                      </a:r>
                      <a:r>
                        <a:rPr lang="en-US" altLang="ko-KR" sz="800" b="0" dirty="0">
                          <a:ln>
                            <a:solidFill>
                              <a:schemeClr val="accent1">
                                <a:shade val="50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</a:rPr>
                        <a:t>)</a:t>
                      </a:r>
                    </a:p>
                    <a:p>
                      <a:pPr marL="180975" marR="127000" indent="-95250" algn="just" fontAlgn="base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기관추천 특별공급 당첨자 선정은 해당 추천기관에서 자체 기준에 의거 대상자를 확정하여 사업주체에 통보되므로 사업주체 및 </a:t>
                      </a:r>
                      <a:r>
                        <a:rPr lang="ko-KR" altLang="en-US" sz="800" b="0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주택청약업무수행기관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한국부동산원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은 선정에 관여하지 않습니다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80975" marR="127000" indent="-95250" algn="just" fontAlgn="base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주택의 동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·</a:t>
                      </a:r>
                      <a:r>
                        <a:rPr lang="ko-KR" altLang="en-US" sz="800" b="0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호배정은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0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동별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․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층별 구분 없이 한국부동산원 전산 프로그램에 의해 일반공급 당첨자와 함께 </a:t>
                      </a:r>
                      <a:r>
                        <a:rPr lang="ko-KR" altLang="en-US" sz="800" b="0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주택형별로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무작위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추첨으로 결정되며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당첨 동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·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호수의 변경이 불가능하고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사업주체는 동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·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호수 배정에 관여하지 않습니다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ko-KR" altLang="en-US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180975" marR="127000" indent="-95250" algn="just" fontAlgn="base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특별공급 신청일에 청약신청을 한 특별공급 당첨자는 계약을 체결하지 않은 경우 당첨자로 명단관리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통장을 사용한 경우 재사용 불가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당첨제한 적용 등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됨을 유의하시기 바랍니다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180975" marR="127000" indent="-95250" algn="just" fontAlgn="base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당첨자 발표 및 동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·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호수 배정은 당첨자 </a:t>
                      </a:r>
                      <a:r>
                        <a:rPr lang="ko-KR" altLang="en-US" sz="800" b="0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발표일에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한국부동산원 홈페이지에서 개별 조회 가능합니다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 (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개별통지 불가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본인 확인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180975" marR="127000" indent="-95250" algn="just" fontAlgn="base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입주자모집공고일 현재 청약신청자 및 그 세대에 속한 자 중 ① 입주자모집공고일 현재 만 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65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세 이상인 자 ②「</a:t>
                      </a:r>
                      <a:r>
                        <a:rPr lang="ko-KR" altLang="en-US" sz="800" b="0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장애인복지법」제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32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조에 따라 장애인등록증이 발급된 자 ③ 입주자모집공고일 현재 미성년자인 세 명 이상의 자녀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태아 인정하지 아니함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를 둔 자가 있는 경우 최하층 </a:t>
                      </a:r>
                      <a:r>
                        <a:rPr lang="ko-KR" altLang="en-US" sz="800" b="0" kern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우선배정을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신청할 수 있으나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경쟁이 있을 경우 배정받지 못할 수도 있습니다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ko-KR" altLang="en-US" sz="8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</a:txBody>
                  <a:tcPr marL="11273" marR="11273" marT="11273" marB="11273" anchor="ctr">
                    <a:lnL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236881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C7ACA5B-2304-4346-B329-370B810CA044}"/>
              </a:ext>
            </a:extLst>
          </p:cNvPr>
          <p:cNvSpPr txBox="1"/>
          <p:nvPr/>
        </p:nvSpPr>
        <p:spPr>
          <a:xfrm>
            <a:off x="304800" y="4867623"/>
            <a:ext cx="1362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en-US" altLang="ko-KR" sz="14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5. </a:t>
            </a:r>
            <a:r>
              <a:rPr lang="ko-KR" altLang="en-US" sz="14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기타 유의사항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BCEBB3A2-8A3C-478E-B17D-8C21564D3F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624397"/>
              </p:ext>
            </p:extLst>
          </p:nvPr>
        </p:nvGraphicFramePr>
        <p:xfrm>
          <a:off x="333374" y="5175400"/>
          <a:ext cx="6227763" cy="4235300"/>
        </p:xfrm>
        <a:graphic>
          <a:graphicData uri="http://schemas.openxmlformats.org/drawingml/2006/table">
            <a:tbl>
              <a:tblPr/>
              <a:tblGrid>
                <a:gridCol w="6227763">
                  <a:extLst>
                    <a:ext uri="{9D8B030D-6E8A-4147-A177-3AD203B41FA5}">
                      <a16:colId xmlns:a16="http://schemas.microsoft.com/office/drawing/2014/main" xmlns="" val="2094730323"/>
                    </a:ext>
                  </a:extLst>
                </a:gridCol>
              </a:tblGrid>
              <a:tr h="4235300">
                <a:tc>
                  <a:txBody>
                    <a:bodyPr/>
                    <a:lstStyle>
                      <a:lvl1pPr marL="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1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85725" marR="127000" indent="-85725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기관추천 특별공급 당첨 예정자는 당첨이 확정되어 있는 상태에서 신청하는 것이므로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다른 특별공급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다자녀가구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신혼부부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노부모부양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생애최초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및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일반공급에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중복신청이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불가합니다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 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예비대상자는 다른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일반공급에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중복신청이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가능하나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특별공급 청약 미달로 추가 추첨하여 당첨자로 되었을 경우 일반공급 신청은 무효처리 됩니다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5725" marR="127000" indent="-85725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신청자격 확인결과 부적격자로 판명되는 경우 해당 기관의 특별공급 대상자 선정 및 추천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동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·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호배정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여부와 관련 없이 계약 체결 불가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당첨일로부터 최대 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1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년간 다른 분양주택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분양전환공공임대주택 포함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의 입주자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민간 사전청약을 포함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로 선정될 수 없습니다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5725" marR="127000" indent="-85725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신청 접수 시 신청자격을 확인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검증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하지 않고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당첨자가 청약 신청 시 기재한 사항만으로 당첨자를  선정하므로 당첨자에 한해 신청자격 확인 서류를 통해 신청자격을 검증하며 확인 결과 부적격자임이  판명될 경우에는 당첨 및 계약취소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통장 효력 상실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당첨자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명단관리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등의 불이익이 발생되며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이는 신청자 본인의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책임이오니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본인의 신청자격을 정확히 확인하여 신청해주시기 바랍니다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8900" marR="127000" indent="-88900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사업주체에 통보된 대상자는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통지시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기재된 주택형으로 한국부동산원에 신청내역을 등록함에 따라 청약자 임의로 주택형 변경 등 추천내역과 상이하게 청약접수가 불가합니다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5725" marR="127000" indent="-85725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주택소유여부 판단 시 국토교통부 전산 검색 결과에 따른 세대구성원의 주택소유여부에 따라 부적격 통보를 받을 수 있습니다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8900" marR="127000" indent="-88900" algn="l" fontAlgn="base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u="none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청약접수는 </a:t>
                      </a:r>
                      <a:r>
                        <a:rPr lang="ko-KR" altLang="en-US" sz="800" b="0" u="none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한국부동산원 </a:t>
                      </a:r>
                      <a:r>
                        <a:rPr lang="ko-KR" altLang="en-US" sz="800" b="0" u="none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청약홈</a:t>
                      </a:r>
                      <a:r>
                        <a:rPr lang="en-US" altLang="ko-KR" sz="800" b="0" u="none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(www.applyhome.co.kr) </a:t>
                      </a:r>
                      <a:r>
                        <a:rPr lang="ko-KR" altLang="en-US" sz="800" b="0" u="none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인터넷 청약접수를 원칙으로 하며</a:t>
                      </a:r>
                      <a:r>
                        <a:rPr lang="en-US" altLang="ko-KR" sz="800" b="0" u="none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u="none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노약자 및 장애인 등 인터넷 청약이 불가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한 경우에만 견본주택에서 접수 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(10:00~14:00)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가 가능합니다</a:t>
                      </a:r>
                      <a:r>
                        <a:rPr lang="en-US" altLang="ko-KR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r>
                        <a:rPr lang="ko-KR" altLang="en-US" sz="800" b="0" kern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endParaRPr lang="en-US" altLang="ko-KR" sz="300" b="0" kern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5725" marR="127000" indent="-85725" algn="l" fontAlgn="base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노약자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장애인 등 인터넷 청약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불가자의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견본주택 방문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신청시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특별공급별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구비서류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미비자는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접수가 불가하며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접수 마감시간 이후에는 추가로 접수하지 않으니 유의하시기 바랍니다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신청자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배우자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세대구성원 등의 관계 및 신청자격 적격 여부 확인을 위해 추가 별도 서류 제출을 요구할 수 있습니다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.)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8900" marR="127000" indent="-88900" algn="l" defTabSz="6858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 시 신청자의 착오로 인한 잘못된 신청에 대해서는 수정 접수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타입 변경 등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가 불가하며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이에 대한 책임은 청약 신청자에게 있으므로 유의하시기 바라며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신청 접수된 서류는 반환하지 않고 취소나 정정을 할 수 없습니다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8900" marR="127000" indent="-88900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기관추천 특별공급 물량에 따라 일반공급 물량이 확정되므로 각 기관에서 통보한 사항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주택형 등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의 변경은 절대  불가합니다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8900" marR="127000" indent="-88900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청약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전매 및 재당첨제한 등에 관한 사항은 향후 </a:t>
                      </a:r>
                      <a:r>
                        <a:rPr lang="ko-KR" altLang="en-US" sz="800" b="0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주택법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 및 관계법령 개정내용에 따라 변경될 수 있습니다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8900" marR="127000" indent="-88900" algn="l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해당 안내문은 고객의 이해를 돕기 위한 것으로 추후 입주자 모집공고를 참고하시기 바라며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관계법령과 상이할 경우 관계법령이 우선합니다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88900" marR="127000" lvl="0" indent="-88900" algn="l" defTabSz="6858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공급금액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공급대상 주택관련 등 세부사항 및 유의사항은 추후 공고 예정인 입주자 모집공고문을 필히 확인하시어  불이익이 발생치 않도록 유념하여 주시고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상기 일정 및 사항은 입주자 모집공고 승인 전 기관추천 특별공급 안내를 위한 예정 사항으로 향후 모집공고 승인에 따라 다소 변동될 수 있으니 반드시 입주자 모집공고문을 확인하여 주시기 바랍니다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</a:t>
                      </a:r>
                      <a:endParaRPr lang="en-US" altLang="ko-KR" sz="300" b="0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Arial" panose="020B0604020202020204" pitchFamily="34" charset="0"/>
                      </a:endParaRPr>
                    </a:p>
                    <a:p>
                      <a:pPr marL="88900" marR="127000" lvl="0" indent="-88900" algn="l" defTabSz="6858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신청자가 상기 내용 및 입주자모집공고를 미숙지하고 신청하여 받는 불이익은 당사에서 책임지지 않으므로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해당 기관에서는 위 사항을 적극적으로 홍보하여 주시기 바라며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해당기관에서 특별공급 대상자로 선정되었다 하더라도 반드시 특별공급 신청일에 신청하여야 당첨자로 확정됨을 안내하여 주시기 바랍니다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.[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미신청시 당첨자 선정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동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·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호 배정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) </a:t>
                      </a:r>
                      <a:r>
                        <a:rPr lang="ko-KR" altLang="en-US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및 계약불가</a:t>
                      </a:r>
                      <a:r>
                        <a:rPr lang="en-US" altLang="ko-KR" sz="800" b="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108000" marR="11273" marT="11273" marB="11273" anchor="ctr">
                    <a:lnL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4236881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4DB2717-3866-4ABA-9FAF-5856FCA7502F}"/>
              </a:ext>
            </a:extLst>
          </p:cNvPr>
          <p:cNvSpPr txBox="1"/>
          <p:nvPr/>
        </p:nvSpPr>
        <p:spPr>
          <a:xfrm>
            <a:off x="304800" y="1196622"/>
            <a:ext cx="15167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en-US" altLang="ko-KR" sz="14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4. </a:t>
            </a:r>
            <a:r>
              <a:rPr lang="ko-KR" altLang="en-US" sz="1400" b="1" dirty="0">
                <a:ln>
                  <a:solidFill>
                    <a:srgbClr val="5B9BD5"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rPr>
              <a:t>당첨자 선정방법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1924E57-1837-4C78-9EC1-508F790353CC}"/>
              </a:ext>
            </a:extLst>
          </p:cNvPr>
          <p:cNvSpPr txBox="1"/>
          <p:nvPr/>
        </p:nvSpPr>
        <p:spPr>
          <a:xfrm>
            <a:off x="2650581" y="641985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[2/4]</a:t>
            </a:r>
            <a:endParaRPr kumimoji="0" lang="ko-KR" altLang="en-US" sz="1800" b="1" i="0" u="none" strike="noStrike" kern="1200" cap="none" spc="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093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6F2B112E-6E28-4445-A602-CF9689CCD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486321"/>
            <a:ext cx="6227763" cy="59925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6990C6E-8381-4C2A-BB6F-830F11D7900D}"/>
              </a:ext>
            </a:extLst>
          </p:cNvPr>
          <p:cNvSpPr txBox="1"/>
          <p:nvPr/>
        </p:nvSpPr>
        <p:spPr>
          <a:xfrm>
            <a:off x="314324" y="1178545"/>
            <a:ext cx="18389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■ 참고 자료</a:t>
            </a: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_</a:t>
            </a:r>
            <a:r>
              <a:rPr lang="ko-KR" altLang="en-US" sz="1200" b="1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사업지</a:t>
            </a:r>
            <a:r>
              <a:rPr lang="ko-KR" altLang="en-US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위치도</a:t>
            </a:r>
            <a:endParaRPr lang="en-US" altLang="ko-KR" sz="12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556615-C1CC-441E-9586-99DC1671F117}"/>
              </a:ext>
            </a:extLst>
          </p:cNvPr>
          <p:cNvSpPr txBox="1"/>
          <p:nvPr/>
        </p:nvSpPr>
        <p:spPr>
          <a:xfrm>
            <a:off x="333375" y="7478887"/>
            <a:ext cx="6227763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88900" indent="-88900" algn="l">
              <a:buFont typeface="Arial" panose="020B0604020202020204" pitchFamily="34" charset="0"/>
              <a:buChar char="•"/>
            </a:pP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 위치도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지도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는 소비자의 이해를 돕기 위해 제작된 것으로 실제와 차이가 있을 수 있습니다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88900" indent="-88900" algn="l">
              <a:buFont typeface="Arial" panose="020B0604020202020204" pitchFamily="34" charset="0"/>
              <a:buChar char="•"/>
            </a:pP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 위치도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지도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의 현황 및 개발 계획은 관계 기관의 홈페이지 등을 참조하여 작성된 것으로 사업계획 및 일정은 당사와는 무관하며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추후 변경될 수 있습니다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endParaRPr lang="en-US" altLang="ko-KR" sz="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파주운정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지구 위치도 상의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블록별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위치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초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고교 용지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청룡두천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수변공원을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포함한 각종 토지용도 등은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파주운정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지구 택지개발사업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토지이용계획도를 기준으로 제작된 것으로 실제와 차이가 있을 수 있고 향후 인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허가 과정이나 실제 시공 시 현장 여건 등에 따라 일부 또는 전부 변경될 수 있으므로 청약 및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게약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전 입주자모집공고 및 견본주택을 방문하시어 반드시 확인하시기 바랍니다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파주운정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지구 택지개발사업 토지이용계획도 상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초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고교 용지의 학교 신설계획은 현재 미정인 상태로 향후 변경 될 수 있으며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이는 사업주제 및 시공사와 무관합니다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파주운정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지구 택지개발사업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국토교통부고시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2022-849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호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 메디컬 클러스터 조성사업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계획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파주시 고시 제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2022-334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호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 메디컬 클러스터 조성사업의 시행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변경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승인 고시</a:t>
            </a:r>
            <a:endParaRPr lang="en-US" altLang="ko-KR" sz="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단지 인접 유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초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중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고교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계획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파주시청 홈페이지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분야별 정보 → 도시개발 → 신도시 →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파주운정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3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지구 토지이용계획 및 지구단위계획지침도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· GTX-A(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예정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: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국토교통부 고시 제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2020-333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호</a:t>
            </a:r>
            <a:endParaRPr lang="en-US" altLang="ko-KR" sz="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수도권제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순환고속도로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예정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: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▶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국토교통부고시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2022-457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호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토지세목 고시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고속국도 제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400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호 수도권 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순환선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김포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건설공사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                       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▶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국토교통부고시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제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2022-407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호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토지세목 고시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고속국도 제 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400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호 수도권 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순환선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파주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양주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건설공사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</a:t>
            </a:r>
          </a:p>
          <a:p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                                                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▶ 경기도청 홈페이지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(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분야별 정보 → 교통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건설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환경 → 교통정보 → 고속도로 계획 → 수도권제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2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순환고속도로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)        </a:t>
            </a:r>
            <a:endParaRPr lang="ko-KR" altLang="en-US" sz="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55F693C2-EBF2-4EF1-9B4F-B4A6F4632EB2}"/>
              </a:ext>
            </a:extLst>
          </p:cNvPr>
          <p:cNvSpPr/>
          <p:nvPr/>
        </p:nvSpPr>
        <p:spPr>
          <a:xfrm>
            <a:off x="333374" y="8982325"/>
            <a:ext cx="6230263" cy="61570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 fontAlgn="base">
              <a:lnSpc>
                <a:spcPct val="120000"/>
              </a:lnSpc>
              <a:spcAft>
                <a:spcPts val="500"/>
              </a:spcAft>
            </a:pPr>
            <a:r>
              <a:rPr lang="ko-KR" altLang="en-US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대표번호 </a:t>
            </a:r>
            <a:r>
              <a:rPr lang="en-US" altLang="ko-KR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1660-2230    /    </a:t>
            </a:r>
            <a:r>
              <a:rPr lang="ko-KR" altLang="en-US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홈페이지</a:t>
            </a:r>
            <a:r>
              <a:rPr lang="en-US" altLang="ko-KR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www.xi.co.kr/PU3</a:t>
            </a:r>
          </a:p>
          <a:p>
            <a:pPr lvl="0" algn="ctr" defTabSz="685800" fontAlgn="base">
              <a:lnSpc>
                <a:spcPct val="120000"/>
              </a:lnSpc>
              <a:spcAft>
                <a:spcPts val="500"/>
              </a:spcAft>
            </a:pPr>
            <a:r>
              <a:rPr lang="en-US" altLang="ko-KR" sz="12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- </a:t>
            </a:r>
            <a:r>
              <a:rPr lang="ko-KR" altLang="en-US" sz="12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기타 자세한 사항은 </a:t>
            </a:r>
            <a:r>
              <a:rPr lang="en-US" altLang="ko-KR" sz="12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“</a:t>
            </a:r>
            <a:r>
              <a:rPr lang="ko-KR" altLang="en-US" sz="1200" b="1" kern="0" spc="-5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운정자이</a:t>
            </a:r>
            <a:r>
              <a:rPr lang="ko-KR" altLang="en-US" sz="12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200" b="1" kern="0" spc="-5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시그니처</a:t>
            </a:r>
            <a:r>
              <a:rPr lang="en-US" altLang="ko-KR" sz="12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” </a:t>
            </a:r>
            <a:r>
              <a:rPr lang="ko-KR" altLang="en-US" sz="12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대표번호로 문의하여 주시기 바랍니다</a:t>
            </a:r>
            <a:r>
              <a:rPr lang="en-US" altLang="ko-KR" sz="12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0CC9175-E31E-4B6F-B97A-5B4221BBF939}"/>
              </a:ext>
            </a:extLst>
          </p:cNvPr>
          <p:cNvSpPr txBox="1"/>
          <p:nvPr/>
        </p:nvSpPr>
        <p:spPr>
          <a:xfrm>
            <a:off x="2650581" y="641985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[3/4]</a:t>
            </a:r>
            <a:endParaRPr kumimoji="0" lang="ko-KR" altLang="en-US" sz="1800" b="1" i="0" u="none" strike="noStrike" kern="1200" cap="none" spc="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28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973F7E3A-F88C-4719-8D53-7AB1DAA068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t="4479" r="7538"/>
          <a:stretch/>
        </p:blipFill>
        <p:spPr>
          <a:xfrm>
            <a:off x="330876" y="1244600"/>
            <a:ext cx="6232762" cy="47961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9BACB59-8C1B-4CFE-9475-8553C616B82A}"/>
              </a:ext>
            </a:extLst>
          </p:cNvPr>
          <p:cNvSpPr txBox="1"/>
          <p:nvPr/>
        </p:nvSpPr>
        <p:spPr>
          <a:xfrm>
            <a:off x="333375" y="5919747"/>
            <a:ext cx="6227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 홍보물상의 스케치는 소비자의 이해를 돕기 위한 것으로 실제와 차이가 있으며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건축물의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옥탑부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주동 형태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저층 마감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문주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창호 형태 및 크기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측벽 디자인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태양광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발전판넬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외북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색채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난간 색상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벽체 마감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주민공동시설 외관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외부 로고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세부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식재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포장 계획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층고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디테일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옹벽 등은 추후 변경될 수 있으니 견본주택 및 현장을 직접 방문하여 확인하시기 바랍니다</a:t>
            </a:r>
            <a:r>
              <a:rPr lang="en-US" altLang="ko-KR" sz="6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	</a:t>
            </a:r>
            <a:endParaRPr lang="ko-KR" altLang="en-US" sz="6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pic>
        <p:nvPicPr>
          <p:cNvPr id="2050" name="Picture 2" descr="홍보관 지도">
            <a:extLst>
              <a:ext uri="{FF2B5EF4-FFF2-40B4-BE49-F238E27FC236}">
                <a16:creationId xmlns:a16="http://schemas.microsoft.com/office/drawing/2014/main" xmlns="" id="{2322F813-678B-4985-B6D9-1593C43EE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" y="7243208"/>
            <a:ext cx="2470324" cy="222229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07C617E2-D848-41E8-B78D-17E8B76AE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4854" y="8260080"/>
            <a:ext cx="2718027" cy="120542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56055396-963F-48A2-A066-3A80503FB7CC}"/>
              </a:ext>
            </a:extLst>
          </p:cNvPr>
          <p:cNvSpPr/>
          <p:nvPr/>
        </p:nvSpPr>
        <p:spPr>
          <a:xfrm>
            <a:off x="333374" y="6279375"/>
            <a:ext cx="6227763" cy="78360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 fontAlgn="base">
              <a:lnSpc>
                <a:spcPct val="120000"/>
              </a:lnSpc>
              <a:spcAft>
                <a:spcPts val="500"/>
              </a:spcAft>
            </a:pPr>
            <a:r>
              <a:rPr lang="en-US" altLang="ko-KR" sz="14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‘</a:t>
            </a:r>
            <a:r>
              <a:rPr lang="ko-KR" altLang="en-US" sz="1400" b="1" kern="0" spc="-5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운정자이</a:t>
            </a:r>
            <a:r>
              <a:rPr lang="ko-KR" altLang="en-US" sz="14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1400" b="1" kern="0" spc="-5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시그니처</a:t>
            </a:r>
            <a:r>
              <a:rPr lang="en-US" altLang="ko-KR" sz="14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’</a:t>
            </a:r>
            <a:r>
              <a:rPr lang="ko-KR" altLang="en-US" sz="14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는 </a:t>
            </a:r>
            <a:r>
              <a:rPr lang="ko-KR" altLang="en-US" sz="1400" b="1" kern="0" spc="-50" dirty="0" err="1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청약자격등의</a:t>
            </a:r>
            <a:r>
              <a:rPr lang="ko-KR" altLang="en-US" sz="14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안내를 위해 분양홍보관을 운영하고 있습니다</a:t>
            </a:r>
            <a:r>
              <a:rPr lang="en-US" altLang="ko-KR" sz="14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  <a:p>
            <a:pPr algn="ctr" defTabSz="685800" fontAlgn="base">
              <a:lnSpc>
                <a:spcPct val="120000"/>
              </a:lnSpc>
              <a:spcAft>
                <a:spcPts val="500"/>
              </a:spcAft>
            </a:pPr>
            <a:r>
              <a:rPr lang="en-US" altLang="ko-KR" sz="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※ </a:t>
            </a:r>
            <a:r>
              <a:rPr lang="ko-KR" altLang="en-US" sz="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분양홍보관은 견본주택 오픈 전 까지 운영되며</a:t>
            </a:r>
            <a:r>
              <a:rPr lang="en-US" altLang="ko-KR" sz="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운영일정은 변동 될 수 있습니다</a:t>
            </a:r>
            <a:r>
              <a:rPr lang="en-US" altLang="ko-KR" sz="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  <a:endParaRPr lang="ko-KR" altLang="en-US" sz="8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BE8430E-1137-4740-9C5E-B02AD79E8FD4}"/>
              </a:ext>
            </a:extLst>
          </p:cNvPr>
          <p:cNvSpPr txBox="1"/>
          <p:nvPr/>
        </p:nvSpPr>
        <p:spPr>
          <a:xfrm>
            <a:off x="2811319" y="7157535"/>
            <a:ext cx="3674404" cy="1082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■ 홍보관 주소 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경기도 파주시 경의로 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1100 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연세프라자 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107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</a:t>
            </a:r>
            <a:endParaRPr lang="en-US" altLang="ko-KR" sz="11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182A3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■ 견본주택 주소 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경기도 파주시 </a:t>
            </a:r>
            <a:r>
              <a:rPr lang="ko-KR" altLang="en-US" sz="1100" b="1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와동동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1481 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(3</a:t>
            </a: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월 오픈예정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■ 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대 표 번 호</a:t>
            </a:r>
            <a:r>
              <a:rPr lang="en-US" altLang="ko-KR" sz="11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: </a:t>
            </a:r>
            <a:r>
              <a:rPr lang="en-US" altLang="ko-KR" sz="11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1660-2230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182A3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■ 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홈 </a:t>
            </a:r>
            <a:r>
              <a:rPr lang="ko-KR" altLang="en-US" sz="110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페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이 지 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: </a:t>
            </a:r>
            <a:r>
              <a:rPr lang="en-US" altLang="ko-KR" sz="11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0182A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www.xi.co.kr/PU3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182A3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776CC4C-1712-4894-BC12-8B0DDC6CC60E}"/>
              </a:ext>
            </a:extLst>
          </p:cNvPr>
          <p:cNvSpPr txBox="1"/>
          <p:nvPr/>
        </p:nvSpPr>
        <p:spPr>
          <a:xfrm>
            <a:off x="314324" y="1178545"/>
            <a:ext cx="2145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■ 참고 자료</a:t>
            </a: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_</a:t>
            </a:r>
            <a:r>
              <a:rPr lang="ko-KR" altLang="en-US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단지 조감도 스케치</a:t>
            </a:r>
            <a:endParaRPr lang="en-US" altLang="ko-KR" sz="12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954F3F2-E772-415E-901F-4D802E2522D8}"/>
              </a:ext>
            </a:extLst>
          </p:cNvPr>
          <p:cNvSpPr txBox="1"/>
          <p:nvPr/>
        </p:nvSpPr>
        <p:spPr>
          <a:xfrm>
            <a:off x="2650581" y="641985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KoPub돋움체 Medium" panose="02020603020101020101" pitchFamily="18" charset="-127"/>
                <a:ea typeface="KoPub돋움체 Medium" panose="02020603020101020101" pitchFamily="18" charset="-127"/>
                <a:cs typeface="+mn-cs"/>
              </a:rPr>
              <a:t>[4/4]</a:t>
            </a:r>
            <a:endParaRPr kumimoji="0" lang="ko-KR" altLang="en-US" sz="1800" b="1" i="0" u="none" strike="noStrike" kern="1200" cap="none" spc="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KoPub돋움체 Medium" panose="02020603020101020101" pitchFamily="18" charset="-127"/>
              <a:ea typeface="KoPub돋움체 Medium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413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S건설">
      <a:majorFont>
        <a:latin typeface="Arial"/>
        <a:ea typeface="바탕"/>
        <a:cs typeface=""/>
      </a:majorFont>
      <a:minorFont>
        <a:latin typeface="Arial"/>
        <a:ea typeface="바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1400" b="1" dirty="0" smtClean="0">
            <a:ln>
              <a:solidFill>
                <a:schemeClr val="accent1">
                  <a:shade val="50000"/>
                  <a:alpha val="0"/>
                </a:schemeClr>
              </a:solidFill>
            </a:ln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1699</TotalTime>
  <Words>2027</Words>
  <Application>Microsoft Office PowerPoint</Application>
  <PresentationFormat>A4 용지(210x297mm)</PresentationFormat>
  <Paragraphs>136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KoPub돋움체 Bold</vt:lpstr>
      <vt:lpstr>KoPub돋움체 Medium</vt:lpstr>
      <vt:lpstr>맑은 고딕</vt:lpstr>
      <vt:lpstr>바탕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유상연</dc:creator>
  <cp:lastModifiedBy>USER</cp:lastModifiedBy>
  <cp:revision>126</cp:revision>
  <cp:lastPrinted>2023-02-25T05:11:23Z</cp:lastPrinted>
  <dcterms:created xsi:type="dcterms:W3CDTF">2020-09-06T04:31:28Z</dcterms:created>
  <dcterms:modified xsi:type="dcterms:W3CDTF">2023-03-14T08:06:37Z</dcterms:modified>
</cp:coreProperties>
</file>