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7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4" userDrawn="1">
          <p15:clr>
            <a:srgbClr val="A4A3A4"/>
          </p15:clr>
        </p15:guide>
        <p15:guide id="2" pos="3974" userDrawn="1">
          <p15:clr>
            <a:srgbClr val="A4A3A4"/>
          </p15:clr>
        </p15:guide>
        <p15:guide id="3" pos="323" userDrawn="1">
          <p15:clr>
            <a:srgbClr val="A4A3A4"/>
          </p15:clr>
        </p15:guide>
        <p15:guide id="4" pos="459" userDrawn="1">
          <p15:clr>
            <a:srgbClr val="A4A3A4"/>
          </p15:clr>
        </p15:guide>
        <p15:guide id="5" orient="horz" pos="6182" userDrawn="1">
          <p15:clr>
            <a:srgbClr val="A4A3A4"/>
          </p15:clr>
        </p15:guide>
        <p15:guide id="6" orient="horz" pos="149" userDrawn="1">
          <p15:clr>
            <a:srgbClr val="A4A3A4"/>
          </p15:clr>
        </p15:guide>
        <p15:guide id="7" orient="horz" pos="6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6770"/>
    <a:srgbClr val="015152"/>
    <a:srgbClr val="07304E"/>
    <a:srgbClr val="F5F5F6"/>
    <a:srgbClr val="FF0066"/>
    <a:srgbClr val="004A44"/>
    <a:srgbClr val="E8E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2" autoAdjust="0"/>
    <p:restoredTop sz="96370" autoAdjust="0"/>
  </p:normalViewPr>
  <p:slideViewPr>
    <p:cSldViewPr snapToGrid="0" showGuides="1">
      <p:cViewPr>
        <p:scale>
          <a:sx n="150" d="100"/>
          <a:sy n="150" d="100"/>
        </p:scale>
        <p:origin x="1656" y="108"/>
      </p:cViewPr>
      <p:guideLst>
        <p:guide orient="horz" pos="194"/>
        <p:guide pos="3974"/>
        <p:guide pos="323"/>
        <p:guide pos="459"/>
        <p:guide orient="horz" pos="6182"/>
        <p:guide orient="horz" pos="149"/>
        <p:guide orient="horz" pos="6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9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798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>
            <a:extLst>
              <a:ext uri="{FF2B5EF4-FFF2-40B4-BE49-F238E27FC236}">
                <a16:creationId xmlns:a16="http://schemas.microsoft.com/office/drawing/2014/main" id="{A3CE3AA6-901B-409D-AD59-C3FD8BC54736}"/>
              </a:ext>
            </a:extLst>
          </p:cNvPr>
          <p:cNvSpPr/>
          <p:nvPr/>
        </p:nvSpPr>
        <p:spPr>
          <a:xfrm>
            <a:off x="549276" y="353695"/>
            <a:ext cx="5758368" cy="491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685800" latinLnBrk="1">
              <a:lnSpc>
                <a:spcPct val="150000"/>
              </a:lnSpc>
              <a:defRPr/>
            </a:pPr>
            <a:r>
              <a:rPr lang="ko-KR" altLang="en-US" sz="16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태봉공원 </a:t>
            </a:r>
            <a:r>
              <a:rPr lang="ko-KR" altLang="en-US" sz="1600" dirty="0" err="1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푸르지오</a:t>
            </a:r>
            <a:r>
              <a:rPr lang="ko-KR" altLang="en-US" sz="16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</a:t>
            </a:r>
            <a:r>
              <a:rPr lang="ko-KR" altLang="en-US" sz="1600" dirty="0" err="1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파크몬트</a:t>
            </a:r>
            <a:r>
              <a:rPr lang="ko-KR" altLang="en-US" sz="16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기관추천 특별공급 안내문</a:t>
            </a:r>
            <a:endParaRPr lang="en-US" altLang="ko-KR" sz="1600" dirty="0">
              <a:solidFill>
                <a:schemeClr val="tx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sp>
        <p:nvSpPr>
          <p:cNvPr id="31" name="Rounded Rectangle 73">
            <a:extLst>
              <a:ext uri="{FF2B5EF4-FFF2-40B4-BE49-F238E27FC236}">
                <a16:creationId xmlns:a16="http://schemas.microsoft.com/office/drawing/2014/main" id="{4DC48E29-A024-48B1-803F-BAFA16B3C64D}"/>
              </a:ext>
            </a:extLst>
          </p:cNvPr>
          <p:cNvSpPr/>
          <p:nvPr/>
        </p:nvSpPr>
        <p:spPr>
          <a:xfrm rot="16200000" flipH="1">
            <a:off x="3387884" y="-2567145"/>
            <a:ext cx="45719" cy="579596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3" name="Rounded Rectangle 73">
            <a:extLst>
              <a:ext uri="{FF2B5EF4-FFF2-40B4-BE49-F238E27FC236}">
                <a16:creationId xmlns:a16="http://schemas.microsoft.com/office/drawing/2014/main" id="{F2F8A468-CAF5-4F8F-B2D7-80A8DD3DB117}"/>
              </a:ext>
            </a:extLst>
          </p:cNvPr>
          <p:cNvSpPr/>
          <p:nvPr/>
        </p:nvSpPr>
        <p:spPr>
          <a:xfrm rot="16200000" flipH="1">
            <a:off x="3387884" y="-2030281"/>
            <a:ext cx="45719" cy="579596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13F03779-1DC2-4546-8F74-8387049334AE}"/>
              </a:ext>
            </a:extLst>
          </p:cNvPr>
          <p:cNvSpPr/>
          <p:nvPr/>
        </p:nvSpPr>
        <p:spPr>
          <a:xfrm>
            <a:off x="512763" y="2217117"/>
            <a:ext cx="295200" cy="295799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r>
              <a:rPr lang="en-US" altLang="ko-KR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Ⅰ</a:t>
            </a:r>
            <a:endParaRPr lang="ko-KR" altLang="en-US" dirty="0">
              <a:solidFill>
                <a:prstClr val="white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9ADD3483-B45D-42C8-83FC-95A4988BCC1E}"/>
              </a:ext>
            </a:extLst>
          </p:cNvPr>
          <p:cNvSpPr/>
          <p:nvPr/>
        </p:nvSpPr>
        <p:spPr>
          <a:xfrm>
            <a:off x="908050" y="2217117"/>
            <a:ext cx="5399595" cy="295799"/>
          </a:xfrm>
          <a:prstGeom prst="rect">
            <a:avLst/>
          </a:prstGeom>
          <a:noFill/>
          <a:ln w="3175">
            <a:solidFill>
              <a:srgbClr val="015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공급개요 안내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BEEECE2C-11DD-44A7-9E50-A51B0BA8A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74026"/>
              </p:ext>
            </p:extLst>
          </p:nvPr>
        </p:nvGraphicFramePr>
        <p:xfrm>
          <a:off x="512762" y="1040420"/>
          <a:ext cx="5794882" cy="1001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882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</a:tblGrid>
              <a:tr h="369991">
                <a:tc>
                  <a:txBody>
                    <a:bodyPr/>
                    <a:lstStyle/>
                    <a:p>
                      <a:pPr marL="177800" indent="-177800" algn="l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각 기관별 추천기준에 따른 추천대상자로 선정되어 사업주체에 통보된 대상자만 특별공급 청약신청이 가능하며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특별공급 추천기관에서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77800" indent="-177800" algn="l" latinLnBrk="1"/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특별공급 대상자로 선정되었다 하더라도 반드시 특별공급 신청일에 신청하여야 합니다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 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미신청시 당첨자 선정 및 계약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266945">
                <a:tc>
                  <a:txBody>
                    <a:bodyPr/>
                    <a:lstStyle/>
                    <a:p>
                      <a:pPr marL="177800" marR="0" lvl="0" indent="-17780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 자격 확인결과 부적격자로 판명되는 경우 해당 기관의 추천여부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청약신청 및 동호배정 여부와 무관하게 계약체결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당첨자 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77800" marR="0" lvl="0" indent="-17780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명단 관리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청약통장 효력상실 및 청약통장 재사용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특별공급 신청자격 박탈 등의 불이익을 받습니다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296739"/>
                  </a:ext>
                </a:extLst>
              </a:tr>
              <a:tr h="266945">
                <a:tc>
                  <a:txBody>
                    <a:bodyPr/>
                    <a:lstStyle/>
                    <a:p>
                      <a:pPr marL="177800" marR="0" lvl="0" indent="-17780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신청자가 본 안내문 내용을 미숙지하고 신청하여 받는 불이익에 대하여 사업주체에서 책임지지 않으므로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해당 기관에서는 특히 ‘신청자격’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77800" marR="0" lvl="0" indent="-17780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및 ‘공급대상에서 제외되는 자’를 충분히 안내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검증하여 추천하여 주시기 바랍니다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400799"/>
                  </a:ext>
                </a:extLst>
              </a:tr>
            </a:tbl>
          </a:graphicData>
        </a:graphic>
      </p:graphicFrame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67E5CD1E-8DF1-47A4-8566-E8F42E242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066516"/>
              </p:ext>
            </p:extLst>
          </p:nvPr>
        </p:nvGraphicFramePr>
        <p:xfrm>
          <a:off x="512762" y="2555227"/>
          <a:ext cx="5794881" cy="59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3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99160"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공급위치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: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경기도 포천시 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소흘읍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송우리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225-1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외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16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필지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199160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공급규모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: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아파트 지하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층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~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지상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20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층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8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개동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총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623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일반분양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623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296739"/>
                  </a:ext>
                </a:extLst>
              </a:tr>
              <a:tr h="199160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/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기관추천 특별공급 대상 총 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세대수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52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 중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11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400799"/>
                  </a:ext>
                </a:extLst>
              </a:tr>
            </a:tbl>
          </a:graphicData>
        </a:graphic>
      </p:graphicFrame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7B80D02F-48EC-44BD-B75F-7C1381F67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955657"/>
              </p:ext>
            </p:extLst>
          </p:nvPr>
        </p:nvGraphicFramePr>
        <p:xfrm>
          <a:off x="728663" y="3206156"/>
          <a:ext cx="5580060" cy="54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012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484934831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1178681177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1001757415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1152047699"/>
                    </a:ext>
                  </a:extLst>
                </a:gridCol>
              </a:tblGrid>
              <a:tr h="178899"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주택형</a:t>
                      </a:r>
                      <a:r>
                        <a:rPr lang="en-US" altLang="ko-KR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㎡</a:t>
                      </a:r>
                      <a:r>
                        <a:rPr lang="en-US" altLang="ko-KR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endParaRPr lang="ko-KR" altLang="en-US" sz="800" b="0" kern="1200" dirty="0">
                        <a:solidFill>
                          <a:schemeClr val="bg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51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84A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51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84B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51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84C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515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kern="120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합계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51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168622"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추천자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400799"/>
                  </a:ext>
                </a:extLst>
              </a:tr>
              <a:tr h="168622">
                <a:tc>
                  <a:txBody>
                    <a:bodyPr/>
                    <a:lstStyle/>
                    <a:p>
                      <a:pPr marL="0" marR="0" indent="254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예비대상자</a:t>
                      </a:r>
                    </a:p>
                  </a:txBody>
                  <a:tcPr marL="17907" marR="17907" marT="17907" marB="17907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614982"/>
                  </a:ext>
                </a:extLst>
              </a:tr>
            </a:tbl>
          </a:graphicData>
        </a:graphic>
      </p:graphicFrame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60D1EF4-B994-401F-B104-1BFE2BE3F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174163"/>
              </p:ext>
            </p:extLst>
          </p:nvPr>
        </p:nvGraphicFramePr>
        <p:xfrm>
          <a:off x="513843" y="3743312"/>
          <a:ext cx="5794882" cy="1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99160">
                <a:tc>
                  <a:txBody>
                    <a:bodyPr/>
                    <a:lstStyle/>
                    <a:p>
                      <a:pPr algn="r" latinLnBrk="1"/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※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분양가격 및 납부조건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: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미정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추후 입주자모집공고 참조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sp>
        <p:nvSpPr>
          <p:cNvPr id="23" name="직사각형 22">
            <a:extLst>
              <a:ext uri="{FF2B5EF4-FFF2-40B4-BE49-F238E27FC236}">
                <a16:creationId xmlns:a16="http://schemas.microsoft.com/office/drawing/2014/main" id="{D1FA45DB-BC2E-4BE4-B5E4-BA844D27D640}"/>
              </a:ext>
            </a:extLst>
          </p:cNvPr>
          <p:cNvSpPr/>
          <p:nvPr/>
        </p:nvSpPr>
        <p:spPr>
          <a:xfrm>
            <a:off x="512764" y="12176"/>
            <a:ext cx="681036" cy="29579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100" dirty="0">
                <a:solidFill>
                  <a:srgbClr val="0070C0"/>
                </a:solidFill>
                <a:latin typeface="중앙중고딕" panose="020B0600000000000000" pitchFamily="50" charset="-127"/>
                <a:ea typeface="중앙중고딕" panose="020B0600000000000000" pitchFamily="50" charset="-127"/>
              </a:rPr>
              <a:t>#</a:t>
            </a:r>
            <a:r>
              <a:rPr lang="ko-KR" altLang="en-US" sz="1100" dirty="0">
                <a:solidFill>
                  <a:srgbClr val="0070C0"/>
                </a:solidFill>
                <a:latin typeface="중앙중고딕" panose="020B0600000000000000" pitchFamily="50" charset="-127"/>
                <a:ea typeface="중앙중고딕" panose="020B0600000000000000" pitchFamily="50" charset="-127"/>
              </a:rPr>
              <a:t>붙임</a:t>
            </a:r>
            <a:r>
              <a:rPr lang="en-US" altLang="ko-KR" sz="1100" dirty="0">
                <a:solidFill>
                  <a:srgbClr val="0070C0"/>
                </a:solidFill>
                <a:latin typeface="중앙중고딕" panose="020B0600000000000000" pitchFamily="50" charset="-127"/>
                <a:ea typeface="중앙중고딕" panose="020B0600000000000000" pitchFamily="50" charset="-127"/>
              </a:rPr>
              <a:t>1</a:t>
            </a:r>
            <a:endParaRPr lang="ko-KR" altLang="en-US" sz="1100" dirty="0">
              <a:solidFill>
                <a:srgbClr val="0070C0"/>
              </a:solidFill>
              <a:latin typeface="중앙중고딕" panose="020B0600000000000000" pitchFamily="50" charset="-127"/>
              <a:ea typeface="중앙중고딕" panose="020B0600000000000000" pitchFamily="50" charset="-127"/>
            </a:endParaRPr>
          </a:p>
        </p:txBody>
      </p:sp>
      <p:graphicFrame>
        <p:nvGraphicFramePr>
          <p:cNvPr id="20" name="표 19">
            <a:extLst>
              <a:ext uri="{FF2B5EF4-FFF2-40B4-BE49-F238E27FC236}">
                <a16:creationId xmlns:a16="http://schemas.microsoft.com/office/drawing/2014/main" id="{E2387FFA-31C2-419A-B84F-03536F9AD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053341"/>
              </p:ext>
            </p:extLst>
          </p:nvPr>
        </p:nvGraphicFramePr>
        <p:xfrm>
          <a:off x="512762" y="7427509"/>
          <a:ext cx="5794882" cy="2452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63652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신청자격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130468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endParaRPr lang="ko-KR" altLang="en-US" sz="800" dirty="0"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fontAlgn="base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-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입주자모집공고일 현재 주택공급에 관한 규칙 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36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조에 의하여 주택특별공급 신청자격을 갖춘 무주택세대구성원으로서 해당 기관에서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indent="0" fontAlgn="base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특별공급 대상자로 선정하여 시공사인 ㈜대우건설에 통보한 분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384361"/>
                  </a:ext>
                </a:extLst>
              </a:tr>
              <a:tr h="209630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-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청약통장 가입 요건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국가유공자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장애인 제외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296739"/>
                  </a:ext>
                </a:extLst>
              </a:tr>
              <a:tr h="357082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① 주택청약종합저축에 가입하여 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6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개월이 경과된 자 중 입주자모집공고일 현재 잔액기준이 해당 주택에 신청 가능한 청약  </a:t>
                      </a:r>
                      <a:endParaRPr lang="en-US" altLang="ko-KR" sz="80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예금 지역별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면적별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예치금액 이상이신 분 </a:t>
                      </a:r>
                    </a:p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② 청약 예금에 가입하여 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6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개월이 경과되고 지역별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/</a:t>
                      </a:r>
                      <a:r>
                        <a:rPr lang="ko-KR" altLang="en-US" sz="80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면적별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예치금액 </a:t>
                      </a:r>
                      <a:r>
                        <a:rPr lang="ko-KR" altLang="en-US" sz="80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이상이신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분</a:t>
                      </a:r>
                    </a:p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③ 청약 부금에 가입하여 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6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개월이 경과되고 매월 약정 납입일에 월납입금을 납입하여 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85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㎡이하의 주택에 청약할 수 있는 </a:t>
                      </a:r>
                    </a:p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청약예금 예치금액 이상을 납입하신 분</a:t>
                      </a:r>
                    </a:p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가입기간 및 예치금액 인정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</a:t>
                      </a:r>
                      <a:r>
                        <a:rPr lang="ko-KR" altLang="en-US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신청자격 판단의 기준일은 입주자모집공고 예정일입니다</a:t>
                      </a:r>
                      <a:r>
                        <a:rPr lang="en-US" altLang="ko-KR" sz="80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3522926"/>
                  </a:ext>
                </a:extLst>
              </a:tr>
              <a:tr h="344424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9700" marR="0" lvl="0" indent="-13970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※ 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주택공급에 관한 규칙 제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26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조의 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2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에 따라 특별공급 예비입주자를 선정하며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, </a:t>
                      </a: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특별공급 잔여물량이 발생될 경우 추첨에 의해 특별공급 예비입주자에게 공급합니다</a:t>
                      </a:r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400799"/>
                  </a:ext>
                </a:extLst>
              </a:tr>
              <a:tr h="204325">
                <a:tc>
                  <a:txBody>
                    <a:bodyPr/>
                    <a:lstStyle/>
                    <a:p>
                      <a:pPr latinLnBrk="1">
                        <a:lnSpc>
                          <a:spcPct val="150000"/>
                        </a:lnSpc>
                      </a:pPr>
                      <a:endParaRPr lang="ko-KR" altLang="en-US" sz="800" dirty="0"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699269"/>
                  </a:ext>
                </a:extLst>
              </a:tr>
            </a:tbl>
          </a:graphicData>
        </a:graphic>
      </p:graphicFrame>
      <p:sp>
        <p:nvSpPr>
          <p:cNvPr id="21" name="직사각형 20">
            <a:extLst>
              <a:ext uri="{FF2B5EF4-FFF2-40B4-BE49-F238E27FC236}">
                <a16:creationId xmlns:a16="http://schemas.microsoft.com/office/drawing/2014/main" id="{1B9DB059-E7F0-4F48-A4A2-C363D63B572B}"/>
              </a:ext>
            </a:extLst>
          </p:cNvPr>
          <p:cNvSpPr/>
          <p:nvPr/>
        </p:nvSpPr>
        <p:spPr>
          <a:xfrm>
            <a:off x="512763" y="4006754"/>
            <a:ext cx="295200" cy="295799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r>
              <a:rPr lang="en-US" altLang="ko-KR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Ⅱ</a:t>
            </a:r>
            <a:endParaRPr lang="ko-KR" altLang="en-US" dirty="0">
              <a:solidFill>
                <a:prstClr val="white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AFBFEA1A-A251-4F36-9815-F6CF1928121F}"/>
              </a:ext>
            </a:extLst>
          </p:cNvPr>
          <p:cNvSpPr/>
          <p:nvPr/>
        </p:nvSpPr>
        <p:spPr>
          <a:xfrm>
            <a:off x="908050" y="4006754"/>
            <a:ext cx="5399593" cy="295799"/>
          </a:xfrm>
          <a:prstGeom prst="rect">
            <a:avLst/>
          </a:prstGeom>
          <a:noFill/>
          <a:ln w="3175">
            <a:solidFill>
              <a:srgbClr val="015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공급일정 안내</a:t>
            </a:r>
          </a:p>
        </p:txBody>
      </p:sp>
      <p:graphicFrame>
        <p:nvGraphicFramePr>
          <p:cNvPr id="24" name="표 23">
            <a:extLst>
              <a:ext uri="{FF2B5EF4-FFF2-40B4-BE49-F238E27FC236}">
                <a16:creationId xmlns:a16="http://schemas.microsoft.com/office/drawing/2014/main" id="{DD3C6AEA-7173-4B58-8F47-20B94885A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62623"/>
              </p:ext>
            </p:extLst>
          </p:nvPr>
        </p:nvGraphicFramePr>
        <p:xfrm>
          <a:off x="513843" y="5875852"/>
          <a:ext cx="5794882" cy="1079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03647">
                <a:tc>
                  <a:txBody>
                    <a:bodyPr/>
                    <a:lstStyle/>
                    <a:p>
                      <a:pPr marL="0" algn="l" defTabSz="685800" rtl="0" eaLnBrk="1" latinLnBrk="1" hangingPunct="1">
                        <a:lnSpc>
                          <a:spcPct val="150000"/>
                        </a:lnSpc>
                      </a:pP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위 일정은 업무 추진 중에 다소 변동될 수 있으니 반드시 입주자 모집공고문을 확인해 주시기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en-US" altLang="ko-KR" sz="800" b="0" kern="1200" dirty="0">
                        <a:solidFill>
                          <a:srgbClr val="0070C0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정부의 방침에 따라 특별공급 인터넷 청약을 원칙으로 하고 있으므로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 이전에 청약통장 가입은행 및 취급은행을 방문하여 인터넷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뱅킹 가입 및 공인인증서를 신청접수일 이전에 미리 발급받으시기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인터넷 청약접수 마감시간인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17:30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 경과하면 청약신청 접수중이라도 접수가 종료되므로 유의하시기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</a:p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노약자 및 장애인 등 정보취약계층에 한하여 견본주택 방문접수가 가능하나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인터넷접수와 달리 신청서류 완비 및 접수시간이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146050" marR="0" lvl="0" indent="-14605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오전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10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~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오후 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4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 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상이하오니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인터넷 청약이 불가한 청약신청자께서는 반드시 견본주택으로 재문의 하시기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sp>
        <p:nvSpPr>
          <p:cNvPr id="25" name="직사각형 24">
            <a:extLst>
              <a:ext uri="{FF2B5EF4-FFF2-40B4-BE49-F238E27FC236}">
                <a16:creationId xmlns:a16="http://schemas.microsoft.com/office/drawing/2014/main" id="{9639DB88-6C1C-48A4-84F1-3DCC7D84C062}"/>
              </a:ext>
            </a:extLst>
          </p:cNvPr>
          <p:cNvSpPr/>
          <p:nvPr/>
        </p:nvSpPr>
        <p:spPr>
          <a:xfrm>
            <a:off x="512763" y="7129089"/>
            <a:ext cx="295200" cy="295799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r>
              <a:rPr lang="en-US" altLang="ko-KR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Ⅲ</a:t>
            </a:r>
            <a:endParaRPr lang="ko-KR" altLang="en-US" dirty="0">
              <a:solidFill>
                <a:prstClr val="white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3B9F0941-1BD2-44E1-9F45-237212D8E075}"/>
              </a:ext>
            </a:extLst>
          </p:cNvPr>
          <p:cNvSpPr/>
          <p:nvPr/>
        </p:nvSpPr>
        <p:spPr>
          <a:xfrm>
            <a:off x="908050" y="7129089"/>
            <a:ext cx="5399595" cy="295799"/>
          </a:xfrm>
          <a:prstGeom prst="rect">
            <a:avLst/>
          </a:prstGeom>
          <a:noFill/>
          <a:ln w="3175">
            <a:solidFill>
              <a:srgbClr val="015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신청자격 및 당첨자 선정 방법</a:t>
            </a:r>
          </a:p>
        </p:txBody>
      </p:sp>
      <p:graphicFrame>
        <p:nvGraphicFramePr>
          <p:cNvPr id="27" name="표 26">
            <a:extLst>
              <a:ext uri="{FF2B5EF4-FFF2-40B4-BE49-F238E27FC236}">
                <a16:creationId xmlns:a16="http://schemas.microsoft.com/office/drawing/2014/main" id="{ABE3544D-8EE5-4331-937B-5D3726295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678624"/>
              </p:ext>
            </p:extLst>
          </p:nvPr>
        </p:nvGraphicFramePr>
        <p:xfrm>
          <a:off x="728664" y="4446296"/>
          <a:ext cx="5580062" cy="1395538"/>
        </p:xfrm>
        <a:graphic>
          <a:graphicData uri="http://schemas.openxmlformats.org/drawingml/2006/table">
            <a:tbl>
              <a:tblPr/>
              <a:tblGrid>
                <a:gridCol w="1239836">
                  <a:extLst>
                    <a:ext uri="{9D8B030D-6E8A-4147-A177-3AD203B41FA5}">
                      <a16:colId xmlns:a16="http://schemas.microsoft.com/office/drawing/2014/main" val="82863770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584039181"/>
                    </a:ext>
                  </a:extLst>
                </a:gridCol>
                <a:gridCol w="3425826">
                  <a:extLst>
                    <a:ext uri="{9D8B030D-6E8A-4147-A177-3AD203B41FA5}">
                      <a16:colId xmlns:a16="http://schemas.microsoft.com/office/drawing/2014/main" val="1875777558"/>
                    </a:ext>
                  </a:extLst>
                </a:gridCol>
              </a:tblGrid>
              <a:tr h="1645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구 분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17286" marR="17286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67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예 정 일 자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17286" marR="17286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677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chemeClr val="bg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비 고</a:t>
                      </a:r>
                      <a:endParaRPr lang="ko-KR" altLang="en-US" sz="800" kern="0" spc="0" dirty="0">
                        <a:solidFill>
                          <a:schemeClr val="bg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17286" marR="17286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67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01989"/>
                  </a:ext>
                </a:extLst>
              </a:tr>
              <a:tr h="329057">
                <a:tc>
                  <a:txBody>
                    <a:bodyPr/>
                    <a:lstStyle/>
                    <a:p>
                      <a:pPr marL="0" marR="0" indent="736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• 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입주자모집공고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2021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년 </a:t>
                      </a: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8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월 중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일간신문 및 당사 홈페이지</a:t>
                      </a: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</a:t>
                      </a: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.prugio.com)</a:t>
                      </a:r>
                      <a:endParaRPr lang="ko-KR" altLang="en-US" sz="800" kern="1200" spc="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7707552"/>
                  </a:ext>
                </a:extLst>
              </a:tr>
              <a:tr h="164528">
                <a:tc>
                  <a:txBody>
                    <a:bodyPr/>
                    <a:lstStyle/>
                    <a:p>
                      <a:pPr marL="0" marR="0" indent="736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• 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견본주택 개관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2021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년 </a:t>
                      </a:r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8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월 중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코로나</a:t>
                      </a: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19 </a:t>
                      </a: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바이러스 확산을 방지하기 위하여 사이버 견본주택으로 운영될 수 </a:t>
                      </a:r>
                      <a:endParaRPr lang="en-US" altLang="ko-KR" sz="800" kern="1200" spc="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있으니 이점 유의하시기 바랍니다</a:t>
                      </a: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kern="1200" spc="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136343"/>
                  </a:ext>
                </a:extLst>
              </a:tr>
              <a:tr h="493585">
                <a:tc>
                  <a:txBody>
                    <a:bodyPr/>
                    <a:lstStyle/>
                    <a:p>
                      <a:pPr marL="0" marR="0" indent="7366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•</a:t>
                      </a:r>
                      <a:r>
                        <a:rPr lang="ko-KR" altLang="en-US" sz="800" b="1" kern="0" spc="-1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</a:t>
                      </a:r>
                      <a:r>
                        <a:rPr lang="ko-KR" altLang="en-US" sz="800" b="0" kern="0" spc="-1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기관추천 특별공급</a:t>
                      </a: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</a:t>
                      </a:r>
                      <a:endParaRPr lang="en-US" altLang="ko-KR" sz="8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  <a:p>
                      <a:pPr marL="88900" marR="0" indent="-15875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 </a:t>
                      </a:r>
                      <a:r>
                        <a:rPr lang="ko-KR" altLang="en-US" sz="800" b="0" kern="0" spc="-1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청약접수</a:t>
                      </a:r>
                      <a:endParaRPr lang="ko-KR" altLang="en-US" sz="8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추후 입주자모집공고 참조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한국감정원 </a:t>
                      </a:r>
                      <a:r>
                        <a:rPr lang="ko-KR" altLang="en-US" sz="800" kern="1200" spc="0" baseline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청약홈</a:t>
                      </a:r>
                      <a:r>
                        <a:rPr lang="en-US" altLang="ko-KR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(https://www.applyhome.co.kr) </a:t>
                      </a: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인터넷 접수</a:t>
                      </a:r>
                      <a:endParaRPr lang="en-US" altLang="ko-KR" sz="800" kern="1200" spc="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정보취약 계층의 경우 방문 접수가 가능하나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방문접수시에는 신청서류를 모두 구비 </a:t>
                      </a:r>
                      <a:endParaRPr lang="en-US" altLang="ko-KR" sz="700" b="0" kern="1200" spc="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fontAlgn="base" latinLnBrk="1"/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하여야 하며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접수시간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오전 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10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시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~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오후 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4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시</a:t>
                      </a:r>
                      <a:r>
                        <a:rPr lang="en-US" altLang="ko-KR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700" b="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 상이함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021374"/>
                  </a:ext>
                </a:extLst>
              </a:tr>
              <a:tr h="164528">
                <a:tc>
                  <a:txBody>
                    <a:bodyPr/>
                    <a:lstStyle/>
                    <a:p>
                      <a:pPr marL="92075" indent="0" latinLnBrk="1"/>
                      <a:r>
                        <a:rPr lang="en-US" altLang="ko-KR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• </a:t>
                      </a:r>
                      <a:r>
                        <a:rPr lang="ko-KR" altLang="en-US" sz="80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당첨자발표</a:t>
                      </a:r>
                      <a:endParaRPr lang="ko-KR" altLang="en-US" dirty="0"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한국감정원 </a:t>
                      </a:r>
                      <a:r>
                        <a:rPr lang="ko-KR" altLang="en-US" sz="800" kern="1200" spc="0" baseline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청약홈에서</a:t>
                      </a:r>
                      <a:r>
                        <a:rPr lang="ko-KR" altLang="en-US" sz="800" kern="1200" spc="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개별 확인</a:t>
                      </a:r>
                    </a:p>
                  </a:txBody>
                  <a:tcPr marL="62525" marR="62525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322346"/>
                  </a:ext>
                </a:extLst>
              </a:tr>
            </a:tbl>
          </a:graphicData>
        </a:graphic>
      </p:graphicFrame>
      <p:sp>
        <p:nvSpPr>
          <p:cNvPr id="30" name="직사각형 29">
            <a:extLst>
              <a:ext uri="{FF2B5EF4-FFF2-40B4-BE49-F238E27FC236}">
                <a16:creationId xmlns:a16="http://schemas.microsoft.com/office/drawing/2014/main" id="{40673D56-9B2F-48C2-8D49-4DB892742F23}"/>
              </a:ext>
            </a:extLst>
          </p:cNvPr>
          <p:cNvSpPr/>
          <p:nvPr/>
        </p:nvSpPr>
        <p:spPr>
          <a:xfrm flipH="1">
            <a:off x="-555712" y="219738"/>
            <a:ext cx="343580" cy="517681"/>
          </a:xfrm>
          <a:prstGeom prst="rect">
            <a:avLst/>
          </a:prstGeom>
          <a:solidFill>
            <a:srgbClr val="5A6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52414DB5-C919-440D-B9AC-EDE870E2E6EF}"/>
              </a:ext>
            </a:extLst>
          </p:cNvPr>
          <p:cNvSpPr/>
          <p:nvPr/>
        </p:nvSpPr>
        <p:spPr>
          <a:xfrm flipH="1">
            <a:off x="-987058" y="219738"/>
            <a:ext cx="361969" cy="51768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87C9862A-D6C9-4AE5-804C-B5F036CFB91D}"/>
              </a:ext>
            </a:extLst>
          </p:cNvPr>
          <p:cNvSpPr/>
          <p:nvPr/>
        </p:nvSpPr>
        <p:spPr>
          <a:xfrm flipH="1">
            <a:off x="-987059" y="804456"/>
            <a:ext cx="361970" cy="505551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404E2B7D-F135-4F34-B275-9117CFA8808A}"/>
              </a:ext>
            </a:extLst>
          </p:cNvPr>
          <p:cNvSpPr/>
          <p:nvPr/>
        </p:nvSpPr>
        <p:spPr>
          <a:xfrm flipH="1">
            <a:off x="-555712" y="804456"/>
            <a:ext cx="343580" cy="505551"/>
          </a:xfrm>
          <a:prstGeom prst="rect">
            <a:avLst/>
          </a:prstGeom>
          <a:solidFill>
            <a:srgbClr val="0042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954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61C1D8FF-A445-4A10-AA99-D4727C916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575215"/>
              </p:ext>
            </p:extLst>
          </p:nvPr>
        </p:nvGraphicFramePr>
        <p:xfrm>
          <a:off x="639510" y="307975"/>
          <a:ext cx="5668134" cy="155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8134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</a:tblGrid>
              <a:tr h="1557030">
                <a:tc>
                  <a:txBody>
                    <a:bodyPr/>
                    <a:lstStyle/>
                    <a:p>
                      <a:pPr marL="88900" indent="-88900"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 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무주택세대구성원이란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?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다음 각 목의 사람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세대원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전원이 주택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분양권 등을 포함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을 소유하고 있지 아니한 세대의 구성원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「주택공급에 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88900" indent="-88900"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관한 규칙」 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조제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호의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3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및 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4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호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가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주택공급신청자</a:t>
                      </a: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나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주택공급신청자의 배우자</a:t>
                      </a: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다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주택공급신청자의 직계존속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배우자의 직계존속 포함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이면서 주택공급신청자 또는 주택공급신청자의 배우자와 세대별 주민등록표상에</a:t>
                      </a:r>
                      <a:endParaRPr lang="en-US" altLang="ko-KR" sz="800" b="0" kern="1200" spc="-3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   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함께 등재되어 있는 사람</a:t>
                      </a: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라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주택공급신청자의 직계비속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직계비속의 배우자 포함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이면서 주택공급신청자 또는 주택공급신청자의 배우자와 세대별 주민등록표상에</a:t>
                      </a:r>
                      <a:endParaRPr lang="en-US" altLang="ko-KR" sz="800" b="0" kern="1200" spc="-3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   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함께 등재되어 있는 사람</a:t>
                      </a:r>
                    </a:p>
                    <a:p>
                      <a:pPr marL="393700" indent="-393700" fontAlgn="base" latinLnBrk="1">
                        <a:lnSpc>
                          <a:spcPct val="120000"/>
                        </a:lnSpc>
                      </a:pP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  마</a:t>
                      </a:r>
                      <a:r>
                        <a:rPr lang="en-US" altLang="ko-KR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 </a:t>
                      </a:r>
                      <a:r>
                        <a:rPr lang="ko-KR" altLang="en-US" sz="800" b="0" kern="1200" spc="-30" baseline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주택공급신청자의 배우자의 직계비속이면서 주택공급신청자와 세대별 주민등록표상에 함께 등재되어 있는 사람</a:t>
                      </a:r>
                      <a:endParaRPr lang="en-US" altLang="ko-KR" sz="800" b="0" kern="1200" spc="-30" baseline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F037B9FC-2CAD-460B-9E02-EF4E53219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532865"/>
              </p:ext>
            </p:extLst>
          </p:nvPr>
        </p:nvGraphicFramePr>
        <p:xfrm>
          <a:off x="512762" y="1808373"/>
          <a:ext cx="5723444" cy="1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8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499856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99160"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※</a:t>
                      </a: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공급대상에서 제외되는 분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F4E4034-97C1-470C-82F2-E803D3B2D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714504"/>
              </p:ext>
            </p:extLst>
          </p:nvPr>
        </p:nvGraphicFramePr>
        <p:xfrm>
          <a:off x="728663" y="2007534"/>
          <a:ext cx="5580062" cy="840442"/>
        </p:xfrm>
        <a:graphic>
          <a:graphicData uri="http://schemas.openxmlformats.org/drawingml/2006/table">
            <a:tbl>
              <a:tblPr/>
              <a:tblGrid>
                <a:gridCol w="5580062">
                  <a:extLst>
                    <a:ext uri="{9D8B030D-6E8A-4147-A177-3AD203B41FA5}">
                      <a16:colId xmlns:a16="http://schemas.microsoft.com/office/drawing/2014/main" val="584024280"/>
                    </a:ext>
                  </a:extLst>
                </a:gridCol>
              </a:tblGrid>
              <a:tr h="840442">
                <a:tc>
                  <a:txBody>
                    <a:bodyPr/>
                    <a:lstStyle/>
                    <a:p>
                      <a:pPr marL="247650" marR="127000" indent="-120650" algn="l" fontAlgn="base" latinLnBrk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1.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입주자모집공고일 현재 신청자 및 </a:t>
                      </a:r>
                      <a:r>
                        <a:rPr lang="ko-KR" altLang="en-US" sz="800" kern="0" spc="-30" baseline="0" dirty="0" err="1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세대원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중 주택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(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분양권 등을 포함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)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을 소유한 자  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(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단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,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「주택공급에 관한 규칙」 제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53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조 주택소유 여부 판정기준에 해당되는 주택을 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소유한 경우 제외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)</a:t>
                      </a:r>
                      <a:endParaRPr lang="ko-KR" altLang="en-US" sz="800" kern="0" spc="-30" baseline="0" dirty="0">
                        <a:solidFill>
                          <a:srgbClr val="000000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  <a:p>
                      <a:pPr marL="247650" marR="127000" indent="-120650" algn="l" fontAlgn="base" latinLnBrk="1">
                        <a:lnSpc>
                          <a:spcPct val="13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2.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「주택공급에 관한 </a:t>
                      </a:r>
                      <a:r>
                        <a:rPr lang="ko-KR" altLang="en-US" sz="800" kern="0" spc="-30" baseline="0" dirty="0" err="1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규칙」제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55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조에 의하여 제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35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조부터 제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49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조까지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(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기관추천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,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신혼부부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,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다자녀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,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노부모특별공급 등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)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의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규정에 따른 특별공급에 이미 당첨된 자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(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특별공급은 한 차례에 한정하여 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세대 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1 </a:t>
                      </a:r>
                      <a:r>
                        <a:rPr lang="ko-KR" altLang="en-US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주택의 기준으로 공급</a:t>
                      </a:r>
                      <a:r>
                        <a:rPr lang="en-US" altLang="ko-KR" sz="800" kern="0" spc="-30" baseline="0" dirty="0">
                          <a:solidFill>
                            <a:srgbClr val="000000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)</a:t>
                      </a:r>
                      <a:endParaRPr lang="ko-KR" altLang="en-US" sz="800" kern="0" spc="-30" baseline="0" dirty="0">
                        <a:solidFill>
                          <a:srgbClr val="000000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17308" marR="17308" marT="17308" marB="17308" anchor="ctr">
                    <a:lnL w="3175" cap="flat" cmpd="sng" algn="ctr">
                      <a:solidFill>
                        <a:srgbClr val="0151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51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51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51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359987"/>
                  </a:ext>
                </a:extLst>
              </a:tr>
            </a:tbl>
          </a:graphicData>
        </a:graphic>
      </p:graphicFrame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7D1D7D2E-3E7F-4273-A29C-F13C8E41E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360010"/>
              </p:ext>
            </p:extLst>
          </p:nvPr>
        </p:nvGraphicFramePr>
        <p:xfrm>
          <a:off x="512762" y="2953134"/>
          <a:ext cx="5794882" cy="1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99160"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당첨자 선정 방법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5AC70F00-7A26-4EE1-B8DB-0A1DA2397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668839"/>
              </p:ext>
            </p:extLst>
          </p:nvPr>
        </p:nvGraphicFramePr>
        <p:xfrm>
          <a:off x="728663" y="3179678"/>
          <a:ext cx="5568504" cy="111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85568"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- </a:t>
                      </a:r>
                      <a:r>
                        <a:rPr lang="ko-KR" altLang="en-US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기관추천 특별공급의 경우 자격조건을 갖춘 자는 먼저 해당기관에 신청하여야 합니다</a:t>
                      </a: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spc="-2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395646">
                <a:tc>
                  <a:txBody>
                    <a:bodyPr/>
                    <a:lstStyle/>
                    <a:p>
                      <a:pPr marL="0" indent="0" fontAlgn="base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- 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기관추천 특별공급 대상자는 해당기관에서 선정하여 시공사인 </a:t>
                      </a:r>
                      <a:r>
                        <a:rPr lang="ko-KR" altLang="en-US" sz="800" b="0" u="sng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㈜대우건설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에 통보한 자만 신청 가능하며</a:t>
                      </a:r>
                      <a:r>
                        <a:rPr lang="en-US" altLang="ko-KR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해당기관에서 </a:t>
                      </a:r>
                      <a:r>
                        <a:rPr lang="ko-KR" altLang="en-US" sz="800" b="0" kern="1200" spc="-20" baseline="0" dirty="0" err="1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추천자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및 예비</a:t>
                      </a:r>
                      <a:endParaRPr lang="en-US" altLang="ko-KR" sz="800" b="0" kern="1200" spc="-20" baseline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indent="0" fontAlgn="base" latinLnBrk="1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  대상자로 선정되었다 하더라도 반드시 해당 신청일에 인터넷 청약신청의 방법으로 신청하여야 합니다</a:t>
                      </a:r>
                      <a:r>
                        <a:rPr lang="en-US" altLang="ko-KR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en-US" altLang="ko-KR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[</a:t>
                      </a:r>
                      <a:r>
                        <a:rPr lang="ko-KR" altLang="en-US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미신청시 당첨자 선정 및 계약불가</a:t>
                      </a:r>
                      <a:r>
                        <a:rPr lang="en-US" altLang="ko-KR" sz="800" b="0" kern="1200" spc="-20" baseline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]</a:t>
                      </a:r>
                      <a:endParaRPr lang="ko-KR" altLang="en-US" sz="800" b="0" kern="1200" spc="-20" baseline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296739"/>
                  </a:ext>
                </a:extLst>
              </a:tr>
              <a:tr h="395646">
                <a:tc>
                  <a:txBody>
                    <a:bodyPr/>
                    <a:lstStyle/>
                    <a:p>
                      <a:pPr marL="95250" indent="-95250" fontAlgn="base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-</a:t>
                      </a:r>
                      <a:r>
                        <a:rPr lang="ko-KR" altLang="en-US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기관추천 특별공급 예비대상자는 특별공급 당첨자를 선정하고 남은 주택이 있는 경우 또는 특별공급 예비입주자를 선정하는 경우 다른 특별공급 신청자 중 당첨자로 선정되지 않은 자와 함께 무작위 추첨으로 당첨자 및 예비입주자를 선정하므로</a:t>
                      </a: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당첨자 및 예비입주자로 선정되지 않을 수 있습니다</a:t>
                      </a:r>
                      <a:r>
                        <a:rPr lang="en-US" altLang="ko-KR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r>
                        <a:rPr lang="ko-KR" altLang="en-US" sz="800" b="0" kern="1200" spc="-2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8400799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E0A62A0E-971F-4744-9172-149D1B884D30}"/>
              </a:ext>
            </a:extLst>
          </p:cNvPr>
          <p:cNvSpPr/>
          <p:nvPr/>
        </p:nvSpPr>
        <p:spPr>
          <a:xfrm>
            <a:off x="512763" y="4544300"/>
            <a:ext cx="295200" cy="295799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r>
              <a:rPr lang="en-US" altLang="ko-KR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Ⅳ</a:t>
            </a:r>
            <a:endParaRPr lang="ko-KR" altLang="en-US" dirty="0">
              <a:solidFill>
                <a:prstClr val="white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EF793E14-3F03-4D3C-9206-1F32C89B4F3B}"/>
              </a:ext>
            </a:extLst>
          </p:cNvPr>
          <p:cNvSpPr/>
          <p:nvPr/>
        </p:nvSpPr>
        <p:spPr>
          <a:xfrm>
            <a:off x="908050" y="4544300"/>
            <a:ext cx="5399596" cy="295799"/>
          </a:xfrm>
          <a:prstGeom prst="rect">
            <a:avLst/>
          </a:prstGeom>
          <a:noFill/>
          <a:ln w="3175">
            <a:solidFill>
              <a:srgbClr val="015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유의사항 안내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82FE7876-299C-44EA-B603-CB8ED7FDA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677020"/>
              </p:ext>
            </p:extLst>
          </p:nvPr>
        </p:nvGraphicFramePr>
        <p:xfrm>
          <a:off x="512762" y="4983363"/>
          <a:ext cx="5794882" cy="2938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568504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185326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청약자격 확인 결과 신청자격에 해당하지 않는 분이 신청하였을 경우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해당기관의 신청 여부 및 동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·</a:t>
                      </a:r>
                      <a:r>
                        <a:rPr lang="ko-KR" altLang="en-US" sz="800" b="0" kern="1200" dirty="0" err="1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호배정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여부와 무관하게 계약 체결이 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불가하며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신청자가 위 사실을 미숙지하고 신청하여 받는 불이익은 </a:t>
                      </a:r>
                      <a:r>
                        <a:rPr lang="ko-KR" altLang="en-US" sz="800" b="0" u="sng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신형부동산신탁 및 ㈜대우건설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에서 책임지지 않습니다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124718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사업주체에 통보된 대상자는 통지 시 기재된 주택형으로 한국감정원에 신청내역을 등록함에 따라 청약자 임의로 주택형 변경 등 추천내역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과 상이하게 청약접수가 불가합니다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556810"/>
                  </a:ext>
                </a:extLst>
              </a:tr>
              <a:tr h="185326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기관추천 특별공급 대상자는 당첨이 확정되어 있는 상태에서 신청하는 것이므로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신청자는 타 특별공급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다자녀 가구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신혼부부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노부모 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부양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및 일반 공급에 중복 신청이 불가하며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중복 당첨될 경우 모두 계약 체결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당첨자 명단관리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통장 효력 상실 및 청약통장 재사용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 불가합니다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109192"/>
                  </a:ext>
                </a:extLst>
              </a:tr>
              <a:tr h="185326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신청자격 확인 결과 부적격자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공급대상에서 제외되는 자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로 판명되는 경우 해당기관의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추천 여부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․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청약신청 및 동호배정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여부와는 관계없이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계약체결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당첨자 명단관리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청약통장 효력 상실 및 청약통장 재사용 불가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특별공급 신청자격 박탈 등의 불이익을 받습니다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9296739"/>
                  </a:ext>
                </a:extLst>
              </a:tr>
              <a:tr h="124718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공급금액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전매제한기간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재당첨제한 기간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공급대상 주택관련 세부사항 및 유의사항은 입주자모집공고문을 반드시 확인하시기 바라며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공고문 미확인으로 인한 불이익이 발생치 않도록 유의하여 주시기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731694"/>
                  </a:ext>
                </a:extLst>
              </a:tr>
              <a:tr h="185326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신청자가 상기 내용을 미숙지하고 신청하여 받는 불이익은 당사에서 책임지지 않으므로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해당 기관에서는 위 사항을 적극적으로 홍보하여 </a:t>
                      </a:r>
                      <a:endParaRPr lang="en-US" altLang="ko-KR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주시기 바라며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특히 무주택세대구성원과 관련된 것은 주민등록표등본으로 확인 가능하므로 추천 시 재 검증하여 주시기 바랍니다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1752699"/>
                  </a:ext>
                </a:extLst>
              </a:tr>
              <a:tr h="124718"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800" b="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1" hangingPunct="1">
                        <a:lnSpc>
                          <a:spcPct val="150000"/>
                        </a:lnSpc>
                      </a:pP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상기 내용은 인쇄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·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편집과정상 오류가 있을 수 있으며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기재사항 오류시에는 관계법령이 우선합니다</a:t>
                      </a: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1200" dirty="0">
                        <a:solidFill>
                          <a:schemeClr val="tx1"/>
                        </a:solidFill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36000" marB="3600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54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595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DAC86C47-8C10-4DC8-BF6C-93B81BDD945E}"/>
              </a:ext>
            </a:extLst>
          </p:cNvPr>
          <p:cNvSpPr/>
          <p:nvPr/>
        </p:nvSpPr>
        <p:spPr>
          <a:xfrm>
            <a:off x="512763" y="307975"/>
            <a:ext cx="295200" cy="295799"/>
          </a:xfrm>
          <a:prstGeom prst="rect">
            <a:avLst/>
          </a:prstGeom>
          <a:solidFill>
            <a:srgbClr val="0151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latinLnBrk="1"/>
            <a:r>
              <a:rPr lang="en-US" altLang="ko-KR" dirty="0">
                <a:solidFill>
                  <a:prstClr val="white"/>
                </a:solidFill>
                <a:latin typeface="KoPub돋움체 Medium" panose="00000600000000000000" pitchFamily="2" charset="-127"/>
                <a:ea typeface="KoPub돋움체 Medium" panose="00000600000000000000" pitchFamily="2" charset="-127"/>
              </a:rPr>
              <a:t>Ⅴ</a:t>
            </a:r>
            <a:endParaRPr lang="ko-KR" altLang="en-US" dirty="0">
              <a:solidFill>
                <a:prstClr val="white"/>
              </a:solidFill>
              <a:latin typeface="KoPub돋움체 Medium" panose="00000600000000000000" pitchFamily="2" charset="-127"/>
              <a:ea typeface="KoPub돋움체 Medium" panose="00000600000000000000" pitchFamily="2" charset="-127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6258C0B-ADCD-464E-856B-25DA047E3EAD}"/>
              </a:ext>
            </a:extLst>
          </p:cNvPr>
          <p:cNvSpPr/>
          <p:nvPr/>
        </p:nvSpPr>
        <p:spPr>
          <a:xfrm>
            <a:off x="971550" y="307975"/>
            <a:ext cx="5336095" cy="295799"/>
          </a:xfrm>
          <a:prstGeom prst="rect">
            <a:avLst/>
          </a:prstGeom>
          <a:noFill/>
          <a:ln w="3175">
            <a:solidFill>
              <a:srgbClr val="0151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 위치도 </a:t>
            </a:r>
            <a:r>
              <a:rPr lang="en-US" altLang="ko-KR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/ </a:t>
            </a:r>
            <a:r>
              <a:rPr lang="ko-KR" altLang="en-US" sz="1400" dirty="0">
                <a:solidFill>
                  <a:schemeClr val="tx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견본주택 약도 안내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EA69D937-9703-4344-8B34-A7DA7F7B8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795934"/>
              </p:ext>
            </p:extLst>
          </p:nvPr>
        </p:nvGraphicFramePr>
        <p:xfrm>
          <a:off x="512763" y="741942"/>
          <a:ext cx="5795962" cy="237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63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5660999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37357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위치도 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[</a:t>
                      </a: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주소 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: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경기도 포천시 </a:t>
                      </a:r>
                      <a:r>
                        <a:rPr lang="ko-KR" altLang="en-US" sz="1000" b="0" kern="120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소흘읍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송우리 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225-1 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외 </a:t>
                      </a:r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16</a:t>
                      </a:r>
                      <a:r>
                        <a:rPr lang="ko-KR" altLang="en-US" sz="1000" b="0" kern="120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필지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]</a:t>
                      </a:r>
                      <a:endParaRPr lang="ko-KR" altLang="en-US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FB3A1F6C-1D6A-4480-8643-D7A940399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53859"/>
              </p:ext>
            </p:extLst>
          </p:nvPr>
        </p:nvGraphicFramePr>
        <p:xfrm>
          <a:off x="2635849" y="6359278"/>
          <a:ext cx="3671795" cy="4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86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3619209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r" latinLnBrk="1">
                        <a:lnSpc>
                          <a:spcPct val="100000"/>
                        </a:lnSpc>
                      </a:pP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00000"/>
                        </a:lnSpc>
                      </a:pP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코로나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19 </a:t>
                      </a: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바이러스확산을 방지하기 위하여 사이버 견본주택</a:t>
                      </a:r>
                      <a:endParaRPr lang="en-US" altLang="ko-KR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r" latinLnBrk="1">
                        <a:lnSpc>
                          <a:spcPct val="100000"/>
                        </a:lnSpc>
                      </a:pPr>
                      <a:endParaRPr lang="en-US" altLang="ko-KR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00000"/>
                        </a:lnSpc>
                      </a:pP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1000" b="0" kern="0" spc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으로</a:t>
                      </a: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운영될 </a:t>
                      </a:r>
                      <a:r>
                        <a:rPr lang="ko-KR" altLang="en-US" sz="1000" b="0" kern="0" spc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수있으며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이점 유의하시기 바랍니다</a:t>
                      </a:r>
                      <a:r>
                        <a:rPr lang="en-US" altLang="ko-KR" sz="10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10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102308"/>
                  </a:ext>
                </a:extLst>
              </a:tr>
            </a:tbl>
          </a:graphicData>
        </a:graphic>
      </p:graphicFrame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B6348381-2D75-414B-BD1D-DD4734995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20438"/>
              </p:ext>
            </p:extLst>
          </p:nvPr>
        </p:nvGraphicFramePr>
        <p:xfrm>
          <a:off x="2635849" y="6839562"/>
          <a:ext cx="2353945" cy="237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13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2299132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37357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105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105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105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분양문의</a:t>
                      </a:r>
                      <a:r>
                        <a:rPr lang="en-US" altLang="ko-KR" sz="105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: 1833-3307</a:t>
                      </a: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graphicFrame>
        <p:nvGraphicFramePr>
          <p:cNvPr id="15" name="표 14">
            <a:extLst>
              <a:ext uri="{FF2B5EF4-FFF2-40B4-BE49-F238E27FC236}">
                <a16:creationId xmlns:a16="http://schemas.microsoft.com/office/drawing/2014/main" id="{FD3C5943-D680-4721-B3CB-8CB30394D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30810"/>
              </p:ext>
            </p:extLst>
          </p:nvPr>
        </p:nvGraphicFramePr>
        <p:xfrm>
          <a:off x="2635849" y="7099191"/>
          <a:ext cx="3711797" cy="67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31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3625366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671904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en-US" altLang="ko-KR" sz="800" b="0" kern="1200" dirty="0">
                          <a:solidFill>
                            <a:schemeClr val="tx1"/>
                          </a:solidFill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※</a:t>
                      </a: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기타 </a:t>
                      </a:r>
                      <a:r>
                        <a:rPr lang="en-US" altLang="ko-KR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:</a:t>
                      </a: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800" b="0" kern="0" spc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붙임자료는</a:t>
                      </a: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입주자모집 </a:t>
                      </a:r>
                      <a:r>
                        <a:rPr lang="ko-KR" altLang="en-US" sz="800" b="0" kern="0" spc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공고시</a:t>
                      </a: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까지 변경될 수 있음을 유념하시고 입주자모집</a:t>
                      </a:r>
                      <a:endParaRPr lang="en-US" altLang="ko-KR" sz="8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공고 시 확정되는 홍보물 등으로 단지배치도 및 평면도 등을 확인하시기 바랍니다</a:t>
                      </a:r>
                      <a:r>
                        <a:rPr lang="en-US" altLang="ko-KR" sz="80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.</a:t>
                      </a:r>
                      <a:endParaRPr lang="ko-KR" altLang="en-US" sz="80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  <p:sp>
        <p:nvSpPr>
          <p:cNvPr id="2" name="직사각형 1">
            <a:extLst>
              <a:ext uri="{FF2B5EF4-FFF2-40B4-BE49-F238E27FC236}">
                <a16:creationId xmlns:a16="http://schemas.microsoft.com/office/drawing/2014/main" id="{C884F686-09FB-4B0E-A930-E6F31EA38B41}"/>
              </a:ext>
            </a:extLst>
          </p:cNvPr>
          <p:cNvSpPr/>
          <p:nvPr/>
        </p:nvSpPr>
        <p:spPr>
          <a:xfrm>
            <a:off x="3085020" y="3965001"/>
            <a:ext cx="92869" cy="61912"/>
          </a:xfrm>
          <a:prstGeom prst="rect">
            <a:avLst/>
          </a:prstGeom>
          <a:solidFill>
            <a:srgbClr val="F5F5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 descr="지도이(가) 표시된 사진&#10;&#10;자동 생성된 설명">
            <a:extLst>
              <a:ext uri="{FF2B5EF4-FFF2-40B4-BE49-F238E27FC236}">
                <a16:creationId xmlns:a16="http://schemas.microsoft.com/office/drawing/2014/main" id="{1315B2C8-66F3-498D-8ABF-2412575008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1"/>
          <a:stretch/>
        </p:blipFill>
        <p:spPr>
          <a:xfrm>
            <a:off x="511939" y="992188"/>
            <a:ext cx="5795705" cy="5307356"/>
          </a:xfrm>
          <a:prstGeom prst="rect">
            <a:avLst/>
          </a:prstGeom>
        </p:spPr>
      </p:pic>
      <p:pic>
        <p:nvPicPr>
          <p:cNvPr id="9" name="그림 8" descr="텍스트이(가) 표시된 사진&#10;&#10;자동 생성된 설명">
            <a:extLst>
              <a:ext uri="{FF2B5EF4-FFF2-40B4-BE49-F238E27FC236}">
                <a16:creationId xmlns:a16="http://schemas.microsoft.com/office/drawing/2014/main" id="{5BB104AB-9D2B-4FAF-A5B0-B89011438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53" y="6359278"/>
            <a:ext cx="2007379" cy="3454647"/>
          </a:xfrm>
          <a:prstGeom prst="rect">
            <a:avLst/>
          </a:prstGeom>
        </p:spPr>
      </p:pic>
      <p:pic>
        <p:nvPicPr>
          <p:cNvPr id="21" name="그림 20">
            <a:extLst>
              <a:ext uri="{FF2B5EF4-FFF2-40B4-BE49-F238E27FC236}">
                <a16:creationId xmlns:a16="http://schemas.microsoft.com/office/drawing/2014/main" id="{9B15D1FA-47E5-49ED-A396-CC6DC8E121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5849" y="7774958"/>
            <a:ext cx="2320290" cy="2038967"/>
          </a:xfrm>
          <a:prstGeom prst="rect">
            <a:avLst/>
          </a:prstGeom>
        </p:spPr>
      </p:pic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1D71C709-1826-4ADF-99CA-F410CF8DA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97701"/>
              </p:ext>
            </p:extLst>
          </p:nvPr>
        </p:nvGraphicFramePr>
        <p:xfrm>
          <a:off x="2635849" y="7511850"/>
          <a:ext cx="2353945" cy="237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13">
                  <a:extLst>
                    <a:ext uri="{9D8B030D-6E8A-4147-A177-3AD203B41FA5}">
                      <a16:colId xmlns:a16="http://schemas.microsoft.com/office/drawing/2014/main" val="2750895144"/>
                    </a:ext>
                  </a:extLst>
                </a:gridCol>
                <a:gridCol w="2299132">
                  <a:extLst>
                    <a:ext uri="{9D8B030D-6E8A-4147-A177-3AD203B41FA5}">
                      <a16:colId xmlns:a16="http://schemas.microsoft.com/office/drawing/2014/main" val="1072566746"/>
                    </a:ext>
                  </a:extLst>
                </a:gridCol>
              </a:tblGrid>
              <a:tr h="237357">
                <a:tc>
                  <a:txBody>
                    <a:bodyPr/>
                    <a:lstStyle/>
                    <a:p>
                      <a:pPr algn="r" latinLnBrk="1">
                        <a:lnSpc>
                          <a:spcPct val="150000"/>
                        </a:lnSpc>
                      </a:pPr>
                      <a:r>
                        <a:rPr lang="ko-KR" altLang="en-US" sz="105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■</a:t>
                      </a:r>
                      <a:endParaRPr lang="en-US" altLang="ko-KR" sz="105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 latinLnBrk="1">
                        <a:lnSpc>
                          <a:spcPct val="150000"/>
                        </a:lnSpc>
                      </a:pPr>
                      <a:r>
                        <a:rPr lang="ko-KR" altLang="en-US" sz="1050" b="0" kern="0" spc="0" dirty="0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0" spc="0" dirty="0" err="1">
                          <a:solidFill>
                            <a:schemeClr val="tx1"/>
                          </a:solidFill>
                          <a:effectLst/>
                          <a:latin typeface="KoPub돋움체 Medium" panose="00000600000000000000" pitchFamily="2" charset="-127"/>
                          <a:ea typeface="KoPub돋움체 Medium" panose="00000600000000000000" pitchFamily="2" charset="-127"/>
                          <a:cs typeface="+mn-cs"/>
                        </a:rPr>
                        <a:t>오시는길</a:t>
                      </a:r>
                      <a:endParaRPr lang="en-US" altLang="ko-KR" sz="1050" b="0" kern="0" spc="0" dirty="0">
                        <a:solidFill>
                          <a:schemeClr val="tx1"/>
                        </a:solidFill>
                        <a:effectLst/>
                        <a:latin typeface="KoPub돋움체 Medium" panose="00000600000000000000" pitchFamily="2" charset="-127"/>
                        <a:ea typeface="KoPub돋움체 Medium" panose="00000600000000000000" pitchFamily="2" charset="-127"/>
                        <a:cs typeface="+mn-cs"/>
                      </a:endParaRPr>
                    </a:p>
                  </a:txBody>
                  <a:tcPr marL="0" marR="0" marT="0" marB="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052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699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3575</TotalTime>
  <Words>1162</Words>
  <Application>Microsoft Office PowerPoint</Application>
  <PresentationFormat>A4 용지(210x297mm)</PresentationFormat>
  <Paragraphs>129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KoPub돋움체 Bold</vt:lpstr>
      <vt:lpstr>KoPub돋움체 Medium</vt:lpstr>
      <vt:lpstr>맑은 고딕</vt:lpstr>
      <vt:lpstr>중앙중고딕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kqzwx@outlook.kr</dc:creator>
  <cp:lastModifiedBy>SANGMIN</cp:lastModifiedBy>
  <cp:revision>190</cp:revision>
  <cp:lastPrinted>2020-08-13T00:07:31Z</cp:lastPrinted>
  <dcterms:created xsi:type="dcterms:W3CDTF">2017-09-20T11:41:16Z</dcterms:created>
  <dcterms:modified xsi:type="dcterms:W3CDTF">2021-08-03T06:26:27Z</dcterms:modified>
</cp:coreProperties>
</file>