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460" y="4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509685" y="4481588"/>
            <a:ext cx="1492250" cy="477520"/>
          </a:xfrm>
          <a:custGeom>
            <a:avLst/>
            <a:gdLst/>
            <a:ahLst/>
            <a:cxnLst/>
            <a:rect l="l" t="t" r="r" b="b"/>
            <a:pathLst>
              <a:path w="1492250" h="477520">
                <a:moveTo>
                  <a:pt x="76974" y="133604"/>
                </a:moveTo>
                <a:lnTo>
                  <a:pt x="71005" y="127622"/>
                </a:lnTo>
                <a:lnTo>
                  <a:pt x="5969" y="127622"/>
                </a:lnTo>
                <a:lnTo>
                  <a:pt x="0" y="133604"/>
                </a:lnTo>
                <a:lnTo>
                  <a:pt x="0" y="148348"/>
                </a:lnTo>
                <a:lnTo>
                  <a:pt x="5969" y="154330"/>
                </a:lnTo>
                <a:lnTo>
                  <a:pt x="63627" y="154330"/>
                </a:lnTo>
                <a:lnTo>
                  <a:pt x="71005" y="154330"/>
                </a:lnTo>
                <a:lnTo>
                  <a:pt x="76974" y="148348"/>
                </a:lnTo>
                <a:lnTo>
                  <a:pt x="76974" y="133604"/>
                </a:lnTo>
                <a:close/>
              </a:path>
              <a:path w="1492250" h="477520">
                <a:moveTo>
                  <a:pt x="131114" y="187756"/>
                </a:moveTo>
                <a:lnTo>
                  <a:pt x="125145" y="181775"/>
                </a:lnTo>
                <a:lnTo>
                  <a:pt x="110388" y="181775"/>
                </a:lnTo>
                <a:lnTo>
                  <a:pt x="104419" y="187756"/>
                </a:lnTo>
                <a:lnTo>
                  <a:pt x="104419" y="275996"/>
                </a:lnTo>
                <a:lnTo>
                  <a:pt x="110388" y="281965"/>
                </a:lnTo>
                <a:lnTo>
                  <a:pt x="117767" y="281965"/>
                </a:lnTo>
                <a:lnTo>
                  <a:pt x="125145" y="281965"/>
                </a:lnTo>
                <a:lnTo>
                  <a:pt x="131114" y="275996"/>
                </a:lnTo>
                <a:lnTo>
                  <a:pt x="131114" y="187756"/>
                </a:lnTo>
                <a:close/>
              </a:path>
              <a:path w="1492250" h="477520">
                <a:moveTo>
                  <a:pt x="131114" y="5981"/>
                </a:moveTo>
                <a:lnTo>
                  <a:pt x="125145" y="0"/>
                </a:lnTo>
                <a:lnTo>
                  <a:pt x="110388" y="0"/>
                </a:lnTo>
                <a:lnTo>
                  <a:pt x="104419" y="5981"/>
                </a:lnTo>
                <a:lnTo>
                  <a:pt x="104419" y="90335"/>
                </a:lnTo>
                <a:lnTo>
                  <a:pt x="110388" y="96316"/>
                </a:lnTo>
                <a:lnTo>
                  <a:pt x="117767" y="96316"/>
                </a:lnTo>
                <a:lnTo>
                  <a:pt x="125145" y="96316"/>
                </a:lnTo>
                <a:lnTo>
                  <a:pt x="131114" y="90335"/>
                </a:lnTo>
                <a:lnTo>
                  <a:pt x="131114" y="5981"/>
                </a:lnTo>
                <a:close/>
              </a:path>
              <a:path w="1492250" h="477520">
                <a:moveTo>
                  <a:pt x="235534" y="133604"/>
                </a:moveTo>
                <a:lnTo>
                  <a:pt x="229565" y="127622"/>
                </a:lnTo>
                <a:lnTo>
                  <a:pt x="160667" y="127622"/>
                </a:lnTo>
                <a:lnTo>
                  <a:pt x="154686" y="133604"/>
                </a:lnTo>
                <a:lnTo>
                  <a:pt x="154686" y="148348"/>
                </a:lnTo>
                <a:lnTo>
                  <a:pt x="160667" y="154330"/>
                </a:lnTo>
                <a:lnTo>
                  <a:pt x="222186" y="154330"/>
                </a:lnTo>
                <a:lnTo>
                  <a:pt x="229565" y="154330"/>
                </a:lnTo>
                <a:lnTo>
                  <a:pt x="235534" y="148348"/>
                </a:lnTo>
                <a:lnTo>
                  <a:pt x="235534" y="133604"/>
                </a:lnTo>
                <a:close/>
              </a:path>
              <a:path w="1492250" h="477520">
                <a:moveTo>
                  <a:pt x="1347343" y="340321"/>
                </a:moveTo>
                <a:lnTo>
                  <a:pt x="1341374" y="334340"/>
                </a:lnTo>
                <a:lnTo>
                  <a:pt x="1280820" y="334340"/>
                </a:lnTo>
                <a:lnTo>
                  <a:pt x="1274851" y="340321"/>
                </a:lnTo>
                <a:lnTo>
                  <a:pt x="1274851" y="355079"/>
                </a:lnTo>
                <a:lnTo>
                  <a:pt x="1280820" y="361048"/>
                </a:lnTo>
                <a:lnTo>
                  <a:pt x="1333995" y="361048"/>
                </a:lnTo>
                <a:lnTo>
                  <a:pt x="1341374" y="361048"/>
                </a:lnTo>
                <a:lnTo>
                  <a:pt x="1347343" y="355079"/>
                </a:lnTo>
                <a:lnTo>
                  <a:pt x="1347343" y="340321"/>
                </a:lnTo>
                <a:close/>
              </a:path>
              <a:path w="1492250" h="477520">
                <a:moveTo>
                  <a:pt x="1396669" y="389636"/>
                </a:moveTo>
                <a:lnTo>
                  <a:pt x="1390700" y="383654"/>
                </a:lnTo>
                <a:lnTo>
                  <a:pt x="1375943" y="383654"/>
                </a:lnTo>
                <a:lnTo>
                  <a:pt x="1369974" y="389636"/>
                </a:lnTo>
                <a:lnTo>
                  <a:pt x="1369974" y="471309"/>
                </a:lnTo>
                <a:lnTo>
                  <a:pt x="1375943" y="477291"/>
                </a:lnTo>
                <a:lnTo>
                  <a:pt x="1383322" y="477291"/>
                </a:lnTo>
                <a:lnTo>
                  <a:pt x="1390700" y="477291"/>
                </a:lnTo>
                <a:lnTo>
                  <a:pt x="1396669" y="471309"/>
                </a:lnTo>
                <a:lnTo>
                  <a:pt x="1396669" y="389636"/>
                </a:lnTo>
                <a:close/>
              </a:path>
              <a:path w="1492250" h="477520">
                <a:moveTo>
                  <a:pt x="1396669" y="224078"/>
                </a:moveTo>
                <a:lnTo>
                  <a:pt x="1390700" y="218097"/>
                </a:lnTo>
                <a:lnTo>
                  <a:pt x="1375943" y="218097"/>
                </a:lnTo>
                <a:lnTo>
                  <a:pt x="1369974" y="224078"/>
                </a:lnTo>
                <a:lnTo>
                  <a:pt x="1369974" y="302221"/>
                </a:lnTo>
                <a:lnTo>
                  <a:pt x="1375943" y="308203"/>
                </a:lnTo>
                <a:lnTo>
                  <a:pt x="1383322" y="308203"/>
                </a:lnTo>
                <a:lnTo>
                  <a:pt x="1390700" y="308203"/>
                </a:lnTo>
                <a:lnTo>
                  <a:pt x="1396669" y="302221"/>
                </a:lnTo>
                <a:lnTo>
                  <a:pt x="1396669" y="224078"/>
                </a:lnTo>
                <a:close/>
              </a:path>
              <a:path w="1492250" h="477520">
                <a:moveTo>
                  <a:pt x="1491767" y="340321"/>
                </a:moveTo>
                <a:lnTo>
                  <a:pt x="1485798" y="334340"/>
                </a:lnTo>
                <a:lnTo>
                  <a:pt x="1421726" y="334340"/>
                </a:lnTo>
                <a:lnTo>
                  <a:pt x="1415745" y="340321"/>
                </a:lnTo>
                <a:lnTo>
                  <a:pt x="1415745" y="355079"/>
                </a:lnTo>
                <a:lnTo>
                  <a:pt x="1421726" y="361048"/>
                </a:lnTo>
                <a:lnTo>
                  <a:pt x="1478419" y="361048"/>
                </a:lnTo>
                <a:lnTo>
                  <a:pt x="1485798" y="361048"/>
                </a:lnTo>
                <a:lnTo>
                  <a:pt x="1491767" y="355079"/>
                </a:lnTo>
                <a:lnTo>
                  <a:pt x="1491767" y="3403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8472" y="4096804"/>
            <a:ext cx="185232" cy="2204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30936" y="3987512"/>
            <a:ext cx="185244" cy="2204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3936" y="4450871"/>
            <a:ext cx="175439" cy="2085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1650" y="792868"/>
            <a:ext cx="39954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 marR="5080" indent="-112395" algn="ctr">
              <a:lnSpc>
                <a:spcPct val="109300"/>
              </a:lnSpc>
              <a:spcBef>
                <a:spcPts val="100"/>
              </a:spcBef>
            </a:pPr>
            <a:r>
              <a:rPr sz="2400" b="0" spc="-60" baseline="1736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신선한</a:t>
            </a:r>
            <a:r>
              <a:rPr sz="2400" b="0" spc="-75" baseline="1736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 </a:t>
            </a:r>
            <a:r>
              <a:rPr sz="2400" b="0" spc="-67" baseline="1736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제철과일</a:t>
            </a:r>
            <a:r>
              <a:rPr sz="2400" b="0" spc="-75" baseline="1736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 </a:t>
            </a:r>
            <a:r>
              <a:rPr sz="2400" b="0" spc="-60" baseline="1736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섭취로</a:t>
            </a:r>
            <a:r>
              <a:rPr sz="2400" b="0" spc="-75" baseline="1736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 </a:t>
            </a:r>
            <a:r>
              <a:rPr sz="1800" b="1" spc="-40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어린이</a:t>
            </a:r>
            <a:r>
              <a:rPr sz="1800" b="1" spc="-60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 </a:t>
            </a:r>
            <a:r>
              <a:rPr sz="1800" b="1" spc="-40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건강도</a:t>
            </a:r>
            <a:r>
              <a:rPr sz="1800" b="1" spc="-60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 </a:t>
            </a:r>
            <a:r>
              <a:rPr sz="1800" b="1" spc="-20" dirty="0" err="1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지키고</a:t>
            </a:r>
            <a:r>
              <a:rPr sz="2400" b="0" spc="-30" baseline="1736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,</a:t>
            </a:r>
            <a:endParaRPr lang="en-US" sz="2400" b="0" spc="-30" baseline="1736" dirty="0">
              <a:solidFill>
                <a:srgbClr val="002F58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cs typeface="Adobe Clean Han"/>
            </a:endParaRPr>
          </a:p>
          <a:p>
            <a:pPr marL="124460" marR="5080" indent="-112395" algn="ctr">
              <a:lnSpc>
                <a:spcPct val="109300"/>
              </a:lnSpc>
              <a:spcBef>
                <a:spcPts val="100"/>
              </a:spcBef>
            </a:pPr>
            <a:r>
              <a:rPr sz="2400" b="0" spc="-30" baseline="1736" dirty="0" err="1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과일</a:t>
            </a:r>
            <a:r>
              <a:rPr sz="2400" b="0" spc="-97" baseline="1736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 </a:t>
            </a:r>
            <a:r>
              <a:rPr sz="2400" b="0" spc="-30" baseline="1736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소비</a:t>
            </a:r>
            <a:r>
              <a:rPr sz="2400" b="0" spc="-89" baseline="1736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 </a:t>
            </a:r>
            <a:r>
              <a:rPr sz="2400" b="0" spc="-60" baseline="1736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확대로</a:t>
            </a:r>
            <a:r>
              <a:rPr sz="2400" b="0" spc="-89" baseline="1736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 </a:t>
            </a:r>
            <a:r>
              <a:rPr sz="1800" b="1" spc="-45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과수농가</a:t>
            </a:r>
            <a:r>
              <a:rPr sz="1800" b="1" spc="-75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 </a:t>
            </a:r>
            <a:r>
              <a:rPr sz="1800" b="1" spc="-40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판로도</a:t>
            </a:r>
            <a:r>
              <a:rPr sz="1800" b="1" spc="-70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 </a:t>
            </a:r>
            <a:r>
              <a:rPr sz="1800" b="1" spc="-20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마련</a:t>
            </a:r>
            <a:r>
              <a:rPr sz="2400" b="0" spc="-30" baseline="1736" dirty="0">
                <a:solidFill>
                  <a:srgbClr val="002F5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Adobe Clean Han"/>
              </a:rPr>
              <a:t>하는</a:t>
            </a:r>
            <a:endParaRPr sz="2400" baseline="1736" dirty="0">
              <a:latin typeface="경기천년제목 Medium" panose="02020603020101020101" pitchFamily="18" charset="-127"/>
              <a:ea typeface="경기천년제목 Medium" panose="02020603020101020101" pitchFamily="18" charset="-127"/>
              <a:cs typeface="Adobe Clean H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550" y="2369097"/>
            <a:ext cx="6332924" cy="7573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5788" y="1636961"/>
            <a:ext cx="5728656" cy="642137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3036786" y="10052304"/>
            <a:ext cx="1486418" cy="271555"/>
            <a:chOff x="3036786" y="10052304"/>
            <a:chExt cx="1486418" cy="271555"/>
          </a:xfrm>
        </p:grpSpPr>
        <p:sp>
          <p:nvSpPr>
            <p:cNvPr id="6" name="object 6"/>
            <p:cNvSpPr/>
            <p:nvPr/>
          </p:nvSpPr>
          <p:spPr>
            <a:xfrm>
              <a:off x="4251972" y="10052304"/>
              <a:ext cx="33655" cy="207645"/>
            </a:xfrm>
            <a:custGeom>
              <a:avLst/>
              <a:gdLst/>
              <a:ahLst/>
              <a:cxnLst/>
              <a:rect l="l" t="t" r="r" b="b"/>
              <a:pathLst>
                <a:path w="33654" h="207645">
                  <a:moveTo>
                    <a:pt x="33553" y="0"/>
                  </a:moveTo>
                  <a:lnTo>
                    <a:pt x="0" y="0"/>
                  </a:lnTo>
                  <a:lnTo>
                    <a:pt x="0" y="207048"/>
                  </a:lnTo>
                  <a:lnTo>
                    <a:pt x="33553" y="207048"/>
                  </a:lnTo>
                  <a:lnTo>
                    <a:pt x="3355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8740" y="10052310"/>
              <a:ext cx="197523" cy="2220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2180" y="10060466"/>
              <a:ext cx="124053" cy="1642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1097" y="10060473"/>
              <a:ext cx="202107" cy="1875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92640" y="10052329"/>
              <a:ext cx="224154" cy="76200"/>
            </a:xfrm>
            <a:custGeom>
              <a:avLst/>
              <a:gdLst/>
              <a:ahLst/>
              <a:cxnLst/>
              <a:rect l="l" t="t" r="r" b="b"/>
              <a:pathLst>
                <a:path w="224154" h="76200">
                  <a:moveTo>
                    <a:pt x="223824" y="0"/>
                  </a:moveTo>
                  <a:lnTo>
                    <a:pt x="0" y="0"/>
                  </a:lnTo>
                  <a:lnTo>
                    <a:pt x="0" y="75945"/>
                  </a:lnTo>
                  <a:lnTo>
                    <a:pt x="223824" y="75945"/>
                  </a:lnTo>
                  <a:lnTo>
                    <a:pt x="223824" y="0"/>
                  </a:lnTo>
                  <a:close/>
                </a:path>
              </a:pathLst>
            </a:custGeom>
            <a:solidFill>
              <a:srgbClr val="349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92627" y="10128279"/>
              <a:ext cx="224154" cy="195580"/>
            </a:xfrm>
            <a:custGeom>
              <a:avLst/>
              <a:gdLst/>
              <a:ahLst/>
              <a:cxnLst/>
              <a:rect l="l" t="t" r="r" b="b"/>
              <a:pathLst>
                <a:path w="224154" h="195579">
                  <a:moveTo>
                    <a:pt x="223837" y="0"/>
                  </a:moveTo>
                  <a:lnTo>
                    <a:pt x="0" y="114744"/>
                  </a:lnTo>
                  <a:lnTo>
                    <a:pt x="0" y="195414"/>
                  </a:lnTo>
                  <a:lnTo>
                    <a:pt x="200126" y="91782"/>
                  </a:lnTo>
                  <a:lnTo>
                    <a:pt x="223837" y="50469"/>
                  </a:lnTo>
                  <a:lnTo>
                    <a:pt x="223837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36786" y="10052342"/>
              <a:ext cx="741045" cy="76200"/>
            </a:xfrm>
            <a:custGeom>
              <a:avLst/>
              <a:gdLst/>
              <a:ahLst/>
              <a:cxnLst/>
              <a:rect l="l" t="t" r="r" b="b"/>
              <a:pathLst>
                <a:path w="741045" h="76200">
                  <a:moveTo>
                    <a:pt x="223812" y="0"/>
                  </a:moveTo>
                  <a:lnTo>
                    <a:pt x="0" y="0"/>
                  </a:lnTo>
                  <a:lnTo>
                    <a:pt x="0" y="75933"/>
                  </a:lnTo>
                  <a:lnTo>
                    <a:pt x="223812" y="75933"/>
                  </a:lnTo>
                  <a:lnTo>
                    <a:pt x="223812" y="0"/>
                  </a:lnTo>
                  <a:close/>
                </a:path>
                <a:path w="741045" h="76200">
                  <a:moveTo>
                    <a:pt x="740600" y="0"/>
                  </a:moveTo>
                  <a:lnTo>
                    <a:pt x="511708" y="0"/>
                  </a:lnTo>
                  <a:lnTo>
                    <a:pt x="511708" y="75933"/>
                  </a:lnTo>
                  <a:lnTo>
                    <a:pt x="740600" y="75933"/>
                  </a:lnTo>
                  <a:lnTo>
                    <a:pt x="740600" y="0"/>
                  </a:lnTo>
                  <a:close/>
                </a:path>
              </a:pathLst>
            </a:custGeom>
            <a:solidFill>
              <a:srgbClr val="349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6797" y="10128279"/>
              <a:ext cx="224154" cy="195580"/>
            </a:xfrm>
            <a:custGeom>
              <a:avLst/>
              <a:gdLst/>
              <a:ahLst/>
              <a:cxnLst/>
              <a:rect l="l" t="t" r="r" b="b"/>
              <a:pathLst>
                <a:path w="224154" h="195579">
                  <a:moveTo>
                    <a:pt x="223799" y="0"/>
                  </a:moveTo>
                  <a:lnTo>
                    <a:pt x="0" y="114744"/>
                  </a:lnTo>
                  <a:lnTo>
                    <a:pt x="0" y="195414"/>
                  </a:lnTo>
                  <a:lnTo>
                    <a:pt x="200101" y="91782"/>
                  </a:lnTo>
                  <a:lnTo>
                    <a:pt x="223799" y="50469"/>
                  </a:lnTo>
                  <a:lnTo>
                    <a:pt x="223799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8494" y="10194667"/>
              <a:ext cx="228892" cy="7595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7290" y="3421008"/>
            <a:ext cx="6505422" cy="633768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770752" y="3457267"/>
            <a:ext cx="3996318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650" b="0" baseline="7575" dirty="0" err="1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신청기간</a:t>
            </a:r>
            <a:r>
              <a:rPr sz="1650" b="0" spc="419" baseline="7575" dirty="0">
                <a:solidFill>
                  <a:srgbClr val="FFCC4E"/>
                </a:solidFill>
                <a:latin typeface="Adobe Clean Han"/>
                <a:cs typeface="Adobe Clean Han"/>
              </a:rPr>
              <a:t> </a:t>
            </a:r>
            <a:r>
              <a:rPr sz="1600" b="0" spc="60" dirty="0">
                <a:solidFill>
                  <a:srgbClr val="FFFFFF"/>
                </a:solidFill>
                <a:latin typeface="Adobe Clean Han"/>
                <a:cs typeface="Adobe Clean Han"/>
              </a:rPr>
              <a:t>202</a:t>
            </a:r>
            <a:r>
              <a:rPr lang="en-US" altLang="ko-KR" sz="1600" b="0" spc="60" dirty="0">
                <a:solidFill>
                  <a:srgbClr val="FFFFFF"/>
                </a:solidFill>
                <a:latin typeface="Adobe Clean Han"/>
                <a:cs typeface="Adobe Clean Han"/>
              </a:rPr>
              <a:t>3</a:t>
            </a:r>
            <a:r>
              <a:rPr sz="1600" b="0" spc="60" dirty="0">
                <a:solidFill>
                  <a:srgbClr val="FFFFFF"/>
                </a:solidFill>
                <a:latin typeface="Adobe Clean Han"/>
                <a:cs typeface="Adobe Clean Han"/>
              </a:rPr>
              <a:t>년</a:t>
            </a:r>
            <a:r>
              <a:rPr sz="1600" b="0" spc="-40" dirty="0">
                <a:solidFill>
                  <a:srgbClr val="FFFFFF"/>
                </a:solidFill>
                <a:latin typeface="Adobe Clean Han"/>
                <a:cs typeface="Adobe Clean Han"/>
              </a:rPr>
              <a:t> </a:t>
            </a:r>
            <a:r>
              <a:rPr sz="1600" b="1" dirty="0">
                <a:solidFill>
                  <a:srgbClr val="F4878C"/>
                </a:solidFill>
                <a:latin typeface="Adobe Clean Han"/>
                <a:cs typeface="Adobe Clean Han"/>
              </a:rPr>
              <a:t>8</a:t>
            </a:r>
            <a:r>
              <a:rPr sz="1600" b="0" dirty="0">
                <a:solidFill>
                  <a:srgbClr val="FFFFFF"/>
                </a:solidFill>
                <a:latin typeface="Adobe Clean Han"/>
                <a:cs typeface="Adobe Clean Han"/>
              </a:rPr>
              <a:t>월</a:t>
            </a:r>
            <a:r>
              <a:rPr sz="1600" b="0" spc="-40" dirty="0">
                <a:solidFill>
                  <a:srgbClr val="FFFFFF"/>
                </a:solidFill>
                <a:latin typeface="Adobe Clean Han"/>
                <a:cs typeface="Adobe Clean Han"/>
              </a:rPr>
              <a:t> </a:t>
            </a:r>
            <a:r>
              <a:rPr lang="en-US" altLang="ko-KR" sz="1600" b="1" spc="-25" dirty="0">
                <a:solidFill>
                  <a:srgbClr val="F4878C"/>
                </a:solidFill>
                <a:latin typeface="Adobe Clean Han"/>
                <a:cs typeface="Adobe Clean Han"/>
              </a:rPr>
              <a:t>7</a:t>
            </a:r>
            <a:r>
              <a:rPr sz="1600" b="0" spc="-25" dirty="0">
                <a:solidFill>
                  <a:srgbClr val="FFFFFF"/>
                </a:solidFill>
                <a:latin typeface="Adobe Clean Han"/>
                <a:cs typeface="Adobe Clean Han"/>
              </a:rPr>
              <a:t>일(</a:t>
            </a:r>
            <a:r>
              <a:rPr lang="ko-KR" altLang="en-US" sz="1600" b="0" spc="-25" dirty="0">
                <a:solidFill>
                  <a:srgbClr val="FFFFFF"/>
                </a:solidFill>
                <a:latin typeface="Adobe Clean Han"/>
                <a:cs typeface="Adobe Clean Han"/>
              </a:rPr>
              <a:t>월</a:t>
            </a:r>
            <a:r>
              <a:rPr sz="1600" b="0" spc="-25" dirty="0">
                <a:solidFill>
                  <a:srgbClr val="FFFFFF"/>
                </a:solidFill>
                <a:latin typeface="Adobe Clean Han"/>
                <a:cs typeface="Adobe Clean Han"/>
              </a:rPr>
              <a:t>)</a:t>
            </a:r>
            <a:r>
              <a:rPr sz="1600" b="0" spc="-40" dirty="0">
                <a:solidFill>
                  <a:srgbClr val="FFFFFF"/>
                </a:solidFill>
                <a:latin typeface="Adobe Clean Han"/>
                <a:cs typeface="Adobe Clean Han"/>
              </a:rPr>
              <a:t> </a:t>
            </a:r>
            <a:r>
              <a:rPr sz="1600" b="0" spc="-140" dirty="0">
                <a:solidFill>
                  <a:srgbClr val="FFFFFF"/>
                </a:solidFill>
                <a:latin typeface="Adobe Clean Han"/>
                <a:cs typeface="Adobe Clean Han"/>
              </a:rPr>
              <a:t>~</a:t>
            </a:r>
            <a:r>
              <a:rPr sz="1600" b="0" spc="-40" dirty="0">
                <a:solidFill>
                  <a:srgbClr val="FFFFFF"/>
                </a:solidFill>
                <a:latin typeface="Adobe Clean Han"/>
                <a:cs typeface="Adobe Clean Han"/>
              </a:rPr>
              <a:t> </a:t>
            </a:r>
            <a:r>
              <a:rPr sz="1600" b="1" dirty="0">
                <a:solidFill>
                  <a:srgbClr val="F4878C"/>
                </a:solidFill>
                <a:latin typeface="Adobe Clean Han"/>
                <a:cs typeface="Adobe Clean Han"/>
              </a:rPr>
              <a:t>9</a:t>
            </a:r>
            <a:r>
              <a:rPr sz="1600" b="0" dirty="0">
                <a:solidFill>
                  <a:srgbClr val="FFFFFF"/>
                </a:solidFill>
                <a:latin typeface="Adobe Clean Han"/>
                <a:cs typeface="Adobe Clean Han"/>
              </a:rPr>
              <a:t>월</a:t>
            </a:r>
            <a:r>
              <a:rPr sz="1600" b="0" spc="-40" dirty="0">
                <a:solidFill>
                  <a:srgbClr val="FFFFFF"/>
                </a:solidFill>
                <a:latin typeface="Adobe Clean Han"/>
                <a:cs typeface="Adobe Clean Han"/>
              </a:rPr>
              <a:t> </a:t>
            </a:r>
            <a:r>
              <a:rPr lang="en-US" altLang="ko-KR" sz="1600" b="1" spc="-10" dirty="0">
                <a:solidFill>
                  <a:srgbClr val="F4878C"/>
                </a:solidFill>
                <a:latin typeface="Adobe Clean Han"/>
                <a:cs typeface="Adobe Clean Han"/>
              </a:rPr>
              <a:t>27</a:t>
            </a:r>
            <a:r>
              <a:rPr sz="1600" b="0" spc="-10" dirty="0">
                <a:solidFill>
                  <a:srgbClr val="FFFFFF"/>
                </a:solidFill>
                <a:latin typeface="Adobe Clean Han"/>
                <a:cs typeface="Adobe Clean Han"/>
              </a:rPr>
              <a:t>일(</a:t>
            </a:r>
            <a:r>
              <a:rPr lang="ko-KR" altLang="en-US" sz="1600" b="0" spc="-10" dirty="0">
                <a:solidFill>
                  <a:srgbClr val="FFFFFF"/>
                </a:solidFill>
                <a:latin typeface="Adobe Clean Han"/>
                <a:cs typeface="Adobe Clean Han"/>
              </a:rPr>
              <a:t>수</a:t>
            </a:r>
            <a:r>
              <a:rPr sz="1600" b="0" spc="-10" dirty="0">
                <a:solidFill>
                  <a:srgbClr val="FFFFFF"/>
                </a:solidFill>
                <a:latin typeface="Adobe Clean Han"/>
                <a:cs typeface="Adobe Clean Han"/>
              </a:rPr>
              <a:t>)</a:t>
            </a:r>
            <a:endParaRPr sz="1600" dirty="0">
              <a:latin typeface="Adobe Clean Han"/>
              <a:cs typeface="Adobe Clean H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9782" y="6039227"/>
            <a:ext cx="703580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지</a:t>
            </a:r>
            <a:r>
              <a:rPr sz="1100" b="0" spc="3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원</a:t>
            </a:r>
            <a:r>
              <a:rPr sz="1100" b="0" spc="3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대</a:t>
            </a:r>
            <a:r>
              <a:rPr sz="1100" b="0" spc="3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spc="-5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상 </a:t>
            </a:r>
            <a:endParaRPr sz="1100" dirty="0">
              <a:latin typeface="나눔바른고딕OTF" panose="02020603020101020101" pitchFamily="18" charset="-127"/>
              <a:ea typeface="나눔바른고딕OTF" panose="02020603020101020101" pitchFamily="18" charset="-127"/>
              <a:cs typeface="Adobe Clean H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9782" y="6831228"/>
            <a:ext cx="703580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지</a:t>
            </a:r>
            <a:r>
              <a:rPr sz="1100" b="0" spc="3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원</a:t>
            </a:r>
            <a:r>
              <a:rPr sz="1100" b="0" spc="3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내</a:t>
            </a:r>
            <a:r>
              <a:rPr sz="1100" b="0" spc="3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spc="-5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용 </a:t>
            </a:r>
            <a:endParaRPr sz="1100" dirty="0">
              <a:latin typeface="나눔바른고딕OTF" panose="02020603020101020101" pitchFamily="18" charset="-127"/>
              <a:ea typeface="나눔바른고딕OTF" panose="02020603020101020101" pitchFamily="18" charset="-127"/>
              <a:cs typeface="Adobe Clean H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9782" y="7371227"/>
            <a:ext cx="703580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지</a:t>
            </a:r>
            <a:r>
              <a:rPr sz="1100" b="0" spc="3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원</a:t>
            </a:r>
            <a:r>
              <a:rPr sz="1100" b="0" spc="3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절</a:t>
            </a:r>
            <a:r>
              <a:rPr sz="1100" b="0" spc="3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spc="-5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차 </a:t>
            </a:r>
            <a:endParaRPr sz="1100">
              <a:latin typeface="나눔바른고딕OTF" panose="02020603020101020101" pitchFamily="18" charset="-127"/>
              <a:ea typeface="나눔바른고딕OTF" panose="02020603020101020101" pitchFamily="18" charset="-127"/>
              <a:cs typeface="Adobe Clean H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9782" y="8235227"/>
            <a:ext cx="703580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신</a:t>
            </a:r>
            <a:r>
              <a:rPr sz="1100" b="0" spc="3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청</a:t>
            </a:r>
            <a:r>
              <a:rPr sz="1100" b="0" spc="3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방</a:t>
            </a:r>
            <a:r>
              <a:rPr sz="1100" b="0" spc="3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spc="-5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법 </a:t>
            </a:r>
            <a:endParaRPr sz="1100">
              <a:latin typeface="나눔바른고딕OTF" panose="02020603020101020101" pitchFamily="18" charset="-127"/>
              <a:ea typeface="나눔바른고딕OTF" panose="02020603020101020101" pitchFamily="18" charset="-127"/>
              <a:cs typeface="Adobe Clean H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2916" y="9027227"/>
            <a:ext cx="996315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신청</a:t>
            </a:r>
            <a:r>
              <a:rPr sz="1100" b="0" spc="-2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등</a:t>
            </a:r>
            <a:r>
              <a:rPr sz="1100" b="0" spc="-15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 </a:t>
            </a:r>
            <a:r>
              <a:rPr sz="1100" b="0" spc="-20" dirty="0">
                <a:solidFill>
                  <a:srgbClr val="FFCC4E"/>
                </a:solidFill>
                <a:latin typeface="나눔바른고딕OTF" panose="02020603020101020101" pitchFamily="18" charset="-127"/>
                <a:ea typeface="나눔바른고딕OTF" panose="02020603020101020101" pitchFamily="18" charset="-127"/>
                <a:cs typeface="Adobe Clean Han"/>
              </a:rPr>
              <a:t>기타문의</a:t>
            </a:r>
            <a:endParaRPr sz="1100">
              <a:latin typeface="나눔바른고딕OTF" panose="02020603020101020101" pitchFamily="18" charset="-127"/>
              <a:ea typeface="나눔바른고딕OTF" panose="02020603020101020101" pitchFamily="18" charset="-127"/>
              <a:cs typeface="Adobe Clean H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75298" y="5946493"/>
            <a:ext cx="4827152" cy="6868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100" b="0" spc="-2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해당</a:t>
            </a:r>
            <a:r>
              <a:rPr sz="1100" b="0" spc="-5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시·군에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주소를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두고,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lang="ko-KR" altLang="en-US" sz="1100" b="0" spc="-45" dirty="0" err="1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어린이집이나</a:t>
            </a:r>
            <a:r>
              <a:rPr lang="ko-KR" altLang="en-US"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유치원 등 시설을 이용하지 않은 가정보육 어린이</a:t>
            </a:r>
            <a:endParaRPr lang="en-US" altLang="ko-KR" sz="1100" b="0" spc="-45" dirty="0">
              <a:solidFill>
                <a:srgbClr val="231F20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  <a:cs typeface="Adobe Clean H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US" sz="1100" b="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   </a:t>
            </a:r>
            <a:r>
              <a:rPr sz="1100" b="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·</a:t>
            </a:r>
            <a:r>
              <a:rPr lang="en-US" sz="1100" b="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 err="1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신청일</a:t>
            </a:r>
            <a:r>
              <a:rPr sz="1100" b="0" spc="-3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5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현재(8~9월)</a:t>
            </a:r>
            <a:r>
              <a:rPr sz="1100" b="0" spc="-3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해당</a:t>
            </a:r>
            <a:r>
              <a:rPr sz="1100" b="0" spc="-3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4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시</a:t>
            </a:r>
            <a:r>
              <a:rPr sz="1100" b="0" spc="-4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Juniper Std"/>
              </a:rPr>
              <a:t>·</a:t>
            </a:r>
            <a:r>
              <a:rPr sz="1100" b="0" spc="-4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군에</a:t>
            </a:r>
            <a:r>
              <a:rPr sz="1100" b="0" spc="-3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주민등록이</a:t>
            </a:r>
            <a:r>
              <a:rPr sz="1100" b="0" spc="-3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되어</a:t>
            </a:r>
            <a:r>
              <a:rPr sz="1100" b="0" spc="-3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10" dirty="0" err="1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있고</a:t>
            </a:r>
            <a:r>
              <a:rPr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,</a:t>
            </a:r>
            <a:r>
              <a:rPr lang="en-US"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lang="ko-KR" altLang="en-US"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가정양육수당 또는</a:t>
            </a:r>
            <a:endParaRPr lang="en-US" altLang="ko-KR" sz="1100" b="0" spc="-10" dirty="0">
              <a:solidFill>
                <a:srgbClr val="231F20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  <a:cs typeface="Adobe Clean Han"/>
            </a:endParaRPr>
          </a:p>
          <a:p>
            <a:pPr marL="152400" marR="5080" indent="-139700">
              <a:lnSpc>
                <a:spcPct val="130300"/>
              </a:lnSpc>
            </a:pPr>
            <a:r>
              <a:rPr lang="ko-KR" altLang="en-US"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      부모급여</a:t>
            </a:r>
            <a:r>
              <a:rPr lang="en-US" altLang="ko-KR"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(</a:t>
            </a:r>
            <a:r>
              <a:rPr lang="ko-KR" altLang="en-US"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현금</a:t>
            </a:r>
            <a:r>
              <a:rPr lang="en-US" altLang="ko-KR"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)</a:t>
            </a:r>
            <a:r>
              <a:rPr lang="ko-KR" altLang="en-US"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을 받는 미취학 가정보육</a:t>
            </a:r>
            <a:r>
              <a:rPr lang="en-US" altLang="ko-KR"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(</a:t>
            </a:r>
            <a:r>
              <a:rPr sz="1100" b="0" spc="-45" dirty="0" err="1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유치원</a:t>
            </a:r>
            <a:r>
              <a:rPr sz="1100" b="0" spc="-45" dirty="0" err="1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Juniper Std"/>
              </a:rPr>
              <a:t>·</a:t>
            </a:r>
            <a:r>
              <a:rPr sz="1100" b="0" spc="-45" dirty="0" err="1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어린이집</a:t>
            </a:r>
            <a:r>
              <a:rPr sz="1100" b="0" spc="-3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등</a:t>
            </a:r>
            <a:r>
              <a:rPr sz="1100" b="0" spc="-3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기관에</a:t>
            </a:r>
            <a:r>
              <a:rPr sz="1100" b="0" spc="-3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 err="1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다니지</a:t>
            </a:r>
            <a:r>
              <a:rPr sz="1100" b="0" spc="-3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50" dirty="0" err="1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않는</a:t>
            </a:r>
            <a:r>
              <a:rPr lang="en-US" sz="1100" b="0" spc="-5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) </a:t>
            </a:r>
            <a:r>
              <a:rPr lang="ko-KR" altLang="en-US" sz="1100" b="0" spc="-5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어린이</a:t>
            </a:r>
            <a:endParaRPr sz="1100" dirty="0">
              <a:latin typeface="경기천년제목 Light" panose="02020403020101020101" pitchFamily="18" charset="-127"/>
              <a:ea typeface="경기천년제목 Light" panose="02020403020101020101" pitchFamily="18" charset="-127"/>
              <a:cs typeface="Adobe Clean H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75250" y="6738539"/>
            <a:ext cx="3836670" cy="45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30300"/>
              </a:lnSpc>
              <a:spcBef>
                <a:spcPts val="100"/>
              </a:spcBef>
            </a:pPr>
            <a:r>
              <a:rPr sz="1100" b="0" spc="-3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경기도산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과일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등으로</a:t>
            </a:r>
            <a:r>
              <a:rPr sz="1100" b="0" spc="-4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구성된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3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제철과일</a:t>
            </a:r>
            <a:r>
              <a:rPr sz="1100" b="0" spc="-4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3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꾸러미를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각</a:t>
            </a:r>
            <a:r>
              <a:rPr sz="1100" b="0" spc="-4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가정에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0" dirty="0" err="1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직접</a:t>
            </a:r>
            <a:r>
              <a:rPr sz="1100" b="0" spc="-4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 err="1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배송</a:t>
            </a:r>
            <a:br>
              <a:rPr lang="en-US"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</a:br>
            <a:r>
              <a:rPr sz="1100" b="0" spc="-2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(연</a:t>
            </a:r>
            <a:r>
              <a:rPr lang="en-US" sz="1100" b="0" spc="-2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2</a:t>
            </a:r>
            <a:r>
              <a:rPr sz="1100" b="0" spc="-2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회,</a:t>
            </a:r>
            <a:r>
              <a:rPr sz="1100" b="0" spc="-5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3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어린이집</a:t>
            </a:r>
            <a:r>
              <a:rPr sz="1100" b="0" spc="-4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1년치</a:t>
            </a:r>
            <a:r>
              <a:rPr sz="1100" b="0" spc="-5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공급량)</a:t>
            </a:r>
            <a:endParaRPr sz="1100" dirty="0">
              <a:latin typeface="경기천년제목 Light" panose="02020403020101020101" pitchFamily="18" charset="-127"/>
              <a:ea typeface="경기천년제목 Light" panose="02020403020101020101" pitchFamily="18" charset="-127"/>
              <a:cs typeface="Adobe Clean H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75299" y="8142493"/>
            <a:ext cx="4551680" cy="6813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51765" indent="-139065">
              <a:lnSpc>
                <a:spcPct val="100000"/>
              </a:lnSpc>
              <a:spcBef>
                <a:spcPts val="500"/>
              </a:spcBef>
              <a:buChar char="·"/>
              <a:tabLst>
                <a:tab pos="151765" algn="l"/>
              </a:tabLst>
            </a:pPr>
            <a:r>
              <a:rPr sz="1100" b="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경기민원24(https://gg24.gg.go.kr)에서</a:t>
            </a:r>
            <a:r>
              <a:rPr sz="1100" b="0" spc="2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온라인</a:t>
            </a:r>
            <a:r>
              <a:rPr sz="1100" b="0" spc="229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신청</a:t>
            </a:r>
            <a:endParaRPr sz="1100" dirty="0">
              <a:latin typeface="경기천년제목 Light" panose="02020403020101020101" pitchFamily="18" charset="-127"/>
              <a:ea typeface="경기천년제목 Light" panose="02020403020101020101" pitchFamily="18" charset="-127"/>
              <a:cs typeface="Adobe Clean Han"/>
            </a:endParaRPr>
          </a:p>
          <a:p>
            <a:pPr marL="152400" marR="5080" indent="-139700">
              <a:lnSpc>
                <a:spcPct val="130300"/>
              </a:lnSpc>
              <a:buChar char="·"/>
              <a:tabLst>
                <a:tab pos="152400" algn="l"/>
              </a:tabLst>
            </a:pP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온라인</a:t>
            </a:r>
            <a:r>
              <a:rPr sz="1100" b="0" spc="-5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신청이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어려운</a:t>
            </a:r>
            <a:r>
              <a:rPr sz="1100" b="0" spc="-5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경우,</a:t>
            </a:r>
            <a:r>
              <a:rPr sz="1100" b="0" spc="-5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아동의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3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주민등록상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거주지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읍·면·동</a:t>
            </a:r>
            <a:r>
              <a:rPr sz="1100" b="0" spc="-5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행정복지센터에 </a:t>
            </a:r>
            <a:r>
              <a:rPr sz="1100" b="0" spc="-2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방문</a:t>
            </a:r>
            <a:r>
              <a:rPr sz="1100" b="0" spc="-5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신청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가능</a:t>
            </a:r>
            <a:endParaRPr sz="1100" dirty="0">
              <a:latin typeface="경기천년제목 Light" panose="02020403020101020101" pitchFamily="18" charset="-127"/>
              <a:ea typeface="경기천년제목 Light" panose="02020403020101020101" pitchFamily="18" charset="-127"/>
              <a:cs typeface="Adobe Clean H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75250" y="8934539"/>
            <a:ext cx="4057015" cy="43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30300"/>
              </a:lnSpc>
              <a:spcBef>
                <a:spcPts val="100"/>
              </a:spcBef>
            </a:pPr>
            <a:r>
              <a:rPr sz="1100" b="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·</a:t>
            </a:r>
            <a:r>
              <a:rPr sz="1100" b="0" spc="229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 </a:t>
            </a:r>
            <a:r>
              <a:rPr sz="1100" b="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경기민원24(https://gg24.gg.go.kr)에서</a:t>
            </a:r>
            <a:r>
              <a:rPr sz="1100" b="0" spc="5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‘FAQ(자주</a:t>
            </a:r>
            <a:r>
              <a:rPr sz="1100" b="0" spc="5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하는</a:t>
            </a:r>
            <a:r>
              <a:rPr sz="1100" b="0" spc="5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질문)’과</a:t>
            </a:r>
            <a:br>
              <a:rPr lang="en-US"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</a:br>
            <a:r>
              <a:rPr sz="1100" b="0" spc="-1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‘지자체</a:t>
            </a:r>
            <a:r>
              <a:rPr sz="1100" b="0" spc="-20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담당자</a:t>
            </a:r>
            <a:r>
              <a:rPr sz="1100" b="0" spc="-1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4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연락처’</a:t>
            </a:r>
            <a:r>
              <a:rPr sz="1100" b="0" spc="-1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 </a:t>
            </a:r>
            <a:r>
              <a:rPr sz="1100" b="0" spc="-25" dirty="0">
                <a:solidFill>
                  <a:srgbClr val="231F2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  <a:cs typeface="Adobe Clean Han"/>
              </a:rPr>
              <a:t>참고</a:t>
            </a:r>
            <a:endParaRPr sz="1100" dirty="0">
              <a:latin typeface="경기천년제목 Light" panose="02020403020101020101" pitchFamily="18" charset="-127"/>
              <a:ea typeface="경기천년제목 Light" panose="02020403020101020101" pitchFamily="18" charset="-127"/>
              <a:cs typeface="Adobe Clean H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019203" y="586243"/>
            <a:ext cx="781050" cy="676275"/>
            <a:chOff x="6019203" y="586243"/>
            <a:chExt cx="781050" cy="676275"/>
          </a:xfrm>
        </p:grpSpPr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9203" y="848991"/>
              <a:ext cx="192204" cy="22875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07752" y="586243"/>
              <a:ext cx="192208" cy="2287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9482" y="1075164"/>
              <a:ext cx="158169" cy="187164"/>
            </a:xfrm>
            <a:prstGeom prst="rect">
              <a:avLst/>
            </a:prstGeom>
          </p:spPr>
        </p:pic>
      </p:grp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974625"/>
              </p:ext>
            </p:extLst>
          </p:nvPr>
        </p:nvGraphicFramePr>
        <p:xfrm>
          <a:off x="2096190" y="7312185"/>
          <a:ext cx="4806261" cy="719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4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</a:rPr>
                        <a:t>신청기간</a:t>
                      </a:r>
                    </a:p>
                  </a:txBody>
                  <a:tcPr anchor="ctr">
                    <a:solidFill>
                      <a:srgbClr val="FFCC4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</a:rPr>
                        <a:t>대상자 확정</a:t>
                      </a:r>
                    </a:p>
                  </a:txBody>
                  <a:tcPr anchor="ctr">
                    <a:solidFill>
                      <a:srgbClr val="FFCC4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</a:rPr>
                        <a:t>과일 배송</a:t>
                      </a:r>
                    </a:p>
                  </a:txBody>
                  <a:tcPr anchor="ctr">
                    <a:solidFill>
                      <a:srgbClr val="FFCC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3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’</a:t>
                      </a:r>
                      <a:r>
                        <a:rPr lang="en-US" altLang="ko-KR" sz="11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23.</a:t>
                      </a:r>
                      <a:r>
                        <a:rPr lang="ko-KR" altLang="en-US" sz="1100" b="0" spc="5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 </a:t>
                      </a:r>
                      <a:r>
                        <a:rPr lang="en-US" altLang="ko-KR" sz="11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8.</a:t>
                      </a:r>
                      <a:r>
                        <a:rPr lang="ko-KR" altLang="en-US" sz="1100" b="0" spc="1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 </a:t>
                      </a:r>
                      <a:r>
                        <a:rPr lang="en-US" altLang="ko-KR" sz="1100" b="0" spc="1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7</a:t>
                      </a:r>
                      <a:r>
                        <a:rPr lang="en-US" altLang="ko-KR" sz="1100" b="0" spc="-3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.(</a:t>
                      </a:r>
                      <a:r>
                        <a:rPr lang="ko-KR" altLang="en-US" sz="1100" b="0" spc="-3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월</a:t>
                      </a:r>
                      <a:r>
                        <a:rPr lang="en-US" altLang="ko-KR" sz="1100" b="0" spc="-3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)</a:t>
                      </a:r>
                      <a:r>
                        <a:rPr lang="ko-KR" altLang="en-US" sz="1100" b="0" spc="5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 </a:t>
                      </a:r>
                      <a:r>
                        <a:rPr lang="en-US" altLang="ko-KR" sz="1100" b="0" spc="-5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~ </a:t>
                      </a:r>
                      <a:r>
                        <a:rPr lang="en-US" altLang="ko-KR" sz="1100" b="0" spc="-4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9.</a:t>
                      </a:r>
                      <a:r>
                        <a:rPr lang="ko-KR" altLang="en-US" sz="1100" b="0" spc="-3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 </a:t>
                      </a:r>
                      <a:r>
                        <a:rPr lang="en-US" altLang="ko-KR" sz="1100" b="0" spc="-3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27</a:t>
                      </a:r>
                      <a:r>
                        <a:rPr lang="en-US" altLang="ko-KR" sz="1100" b="0" spc="-1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.(</a:t>
                      </a:r>
                      <a:r>
                        <a:rPr lang="ko-KR" altLang="en-US" sz="1100" b="0" spc="-1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수</a:t>
                      </a:r>
                      <a:r>
                        <a:rPr lang="en-US" altLang="ko-KR" sz="1100" b="0" spc="-1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’</a:t>
                      </a:r>
                      <a:r>
                        <a:rPr lang="en-US" altLang="ko-KR" sz="11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23.</a:t>
                      </a:r>
                      <a:r>
                        <a:rPr lang="ko-KR" altLang="en-US" sz="1100" b="0" spc="25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 </a:t>
                      </a:r>
                      <a:r>
                        <a:rPr lang="en-US" altLang="ko-KR" sz="11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10.10.(</a:t>
                      </a:r>
                      <a:r>
                        <a:rPr lang="ko-KR" altLang="en-US" sz="11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화</a:t>
                      </a:r>
                      <a:r>
                        <a:rPr lang="en-US" altLang="ko-KR" sz="11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) </a:t>
                      </a:r>
                      <a:r>
                        <a:rPr lang="en-US" altLang="ko-KR" sz="8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예정</a:t>
                      </a:r>
                      <a:r>
                        <a:rPr lang="en-US" altLang="ko-KR" sz="8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)</a:t>
                      </a:r>
                      <a:endParaRPr lang="ko-KR" altLang="en-US" sz="800" dirty="0">
                        <a:latin typeface="경기천년제목 Light" panose="02020403020101020101" pitchFamily="18" charset="-127"/>
                        <a:ea typeface="경기천년제목 Light" panose="020204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’</a:t>
                      </a:r>
                      <a:r>
                        <a:rPr lang="en-US" altLang="ko-KR" sz="11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23.</a:t>
                      </a:r>
                      <a:r>
                        <a:rPr lang="ko-KR" altLang="en-US" sz="1100" b="0" spc="15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 </a:t>
                      </a:r>
                      <a:r>
                        <a:rPr lang="en-US" altLang="ko-KR" sz="11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10</a:t>
                      </a:r>
                      <a:r>
                        <a:rPr lang="ko-KR" altLang="en-US" sz="1100" b="0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월말 </a:t>
                      </a:r>
                      <a:r>
                        <a:rPr lang="en-US" altLang="ko-KR" sz="1100" b="0" spc="-95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~</a:t>
                      </a:r>
                      <a:r>
                        <a:rPr lang="ko-KR" altLang="en-US" sz="1100" b="0" spc="15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 </a:t>
                      </a:r>
                      <a:r>
                        <a:rPr lang="en-US" altLang="ko-KR" sz="1100" b="0" spc="-25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12</a:t>
                      </a:r>
                      <a:r>
                        <a:rPr lang="ko-KR" altLang="en-US" sz="1100" b="0" spc="-25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월</a:t>
                      </a:r>
                      <a:endParaRPr lang="en-US" altLang="ko-KR" sz="1100" b="0" spc="-25" dirty="0">
                        <a:solidFill>
                          <a:srgbClr val="231F20"/>
                        </a:solidFill>
                        <a:latin typeface="경기천년제목 Light" panose="02020403020101020101" pitchFamily="18" charset="-127"/>
                        <a:ea typeface="경기천년제목 Light" panose="02020403020101020101" pitchFamily="18" charset="-127"/>
                        <a:cs typeface="Adobe Clean Han"/>
                      </a:endParaRP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spc="-25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(</a:t>
                      </a:r>
                      <a:r>
                        <a:rPr lang="ko-KR" altLang="en-US" sz="800" b="0" spc="-25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세부일정 </a:t>
                      </a:r>
                      <a:r>
                        <a:rPr lang="ko-KR" altLang="en-US" sz="800" b="0" spc="-25" dirty="0" err="1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배송전</a:t>
                      </a:r>
                      <a:r>
                        <a:rPr lang="ko-KR" altLang="en-US" sz="800" b="0" spc="-25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 개별 안내</a:t>
                      </a:r>
                      <a:r>
                        <a:rPr lang="en-US" altLang="ko-KR" sz="800" b="0" spc="-25" dirty="0">
                          <a:solidFill>
                            <a:srgbClr val="231F20"/>
                          </a:solidFill>
                          <a:latin typeface="경기천년제목 Light" panose="02020403020101020101" pitchFamily="18" charset="-127"/>
                          <a:ea typeface="경기천년제목 Light" panose="02020403020101020101" pitchFamily="18" charset="-127"/>
                          <a:cs typeface="Adobe Clean Han"/>
                        </a:rPr>
                        <a:t>)</a:t>
                      </a:r>
                      <a:endParaRPr lang="ko-KR" altLang="en-US" sz="800" dirty="0">
                        <a:latin typeface="경기천년제목 Light" panose="02020403020101020101" pitchFamily="18" charset="-127"/>
                        <a:ea typeface="경기천년제목 Light" panose="020204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233</Words>
  <Application>Microsoft Office PowerPoint</Application>
  <PresentationFormat>사용자 지정</PresentationFormat>
  <Paragraphs>22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Adobe Clean Han</vt:lpstr>
      <vt:lpstr>Juniper Std</vt:lpstr>
      <vt:lpstr>경기천년제목 Light</vt:lpstr>
      <vt:lpstr>경기천년제목 Medium</vt:lpstr>
      <vt:lpstr>나눔바른고딕OTF</vt:lpstr>
      <vt:lpstr>Calibri</vt:lpstr>
      <vt:lpstr>Office Theme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Owner</cp:lastModifiedBy>
  <cp:revision>8</cp:revision>
  <dcterms:created xsi:type="dcterms:W3CDTF">2023-07-12T04:33:35Z</dcterms:created>
  <dcterms:modified xsi:type="dcterms:W3CDTF">2023-08-17T00:34:50Z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2022-07-20T00:00:00Z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2023-07-12T00:00:00Z</vt:filetime>
  </property>
  <property fmtid="{D5CDD505-2E9C-101B-9397-08002B2CF9AE}" pid="5" name="Producer">
    <vt:lpwstr>Adobe PDF Library 10.0.1</vt:lpwstr>
  </property>
</Properties>
</file>